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Sofia Sans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ED6248-B9AD-43B0-AC72-AAE3B87B34E9}">
  <a:tblStyle styleId="{4AED6248-B9AD-43B0-AC72-AAE3B87B34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SofiaSans-regular.fntdata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SofiaSans-italic.fntdata"/><Relationship Id="rId25" Type="http://schemas.openxmlformats.org/officeDocument/2006/relationships/font" Target="fonts/SofiaSans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SofiaSans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HelveticaNeue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30304df25_1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130304df25_1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a8b90405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a8b90405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a8b90405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a8b90405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c59a3e4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c59a3e4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128a56519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128a56519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3c59a3e4a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3c59a3e4a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ad6bc464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ad6bc464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c59a3e4a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3c59a3e4a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a1333485_0_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33ca1333485_0_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ca133348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3ca133348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ca1333485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ca1333485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30304df25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30304df25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ad3518fb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ad3518fb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a8b90405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a8b90405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a8b90405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a8b90405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a8b90405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a8b90405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438" y="889861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8238640" y="4703087"/>
            <a:ext cx="6711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8238640" y="4703087"/>
            <a:ext cx="6711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8238640" y="4703087"/>
            <a:ext cx="6711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9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/>
          <p:nvPr>
            <p:ph idx="2" type="pic"/>
          </p:nvPr>
        </p:nvSpPr>
        <p:spPr>
          <a:xfrm>
            <a:off x="4114800" y="-76200"/>
            <a:ext cx="4554300" cy="53007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0"/>
          <p:cNvSpPr txBox="1"/>
          <p:nvPr>
            <p:ph type="title"/>
          </p:nvPr>
        </p:nvSpPr>
        <p:spPr>
          <a:xfrm>
            <a:off x="452438" y="476250"/>
            <a:ext cx="3667200" cy="22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" type="body"/>
          </p:nvPr>
        </p:nvSpPr>
        <p:spPr>
          <a:xfrm>
            <a:off x="452438" y="2647716"/>
            <a:ext cx="3667200" cy="20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4500562" y="4906962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52438" y="889861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452438" y="889861"/>
            <a:ext cx="3667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2" type="body"/>
          </p:nvPr>
        </p:nvSpPr>
        <p:spPr>
          <a:xfrm>
            <a:off x="452438" y="1593189"/>
            <a:ext cx="3667200" cy="30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5" name="Google Shape;95;p23"/>
          <p:cNvSpPr/>
          <p:nvPr>
            <p:ph idx="3" type="pic"/>
          </p:nvPr>
        </p:nvSpPr>
        <p:spPr>
          <a:xfrm>
            <a:off x="4572000" y="-152725"/>
            <a:ext cx="4093800" cy="5458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3"/>
          <p:cNvSpPr txBox="1"/>
          <p:nvPr>
            <p:ph type="title"/>
          </p:nvPr>
        </p:nvSpPr>
        <p:spPr>
          <a:xfrm>
            <a:off x="452438" y="404813"/>
            <a:ext cx="3667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type="title"/>
          </p:nvPr>
        </p:nvSpPr>
        <p:spPr>
          <a:xfrm>
            <a:off x="452436" y="170021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b="0"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4500562" y="4906962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1" type="body"/>
          </p:nvPr>
        </p:nvSpPr>
        <p:spPr>
          <a:xfrm>
            <a:off x="452438" y="889861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4" name="Google Shape;104;p2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452438" y="889861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/>
          <p:nvPr>
            <p:ph idx="1" type="body"/>
          </p:nvPr>
        </p:nvSpPr>
        <p:spPr>
          <a:xfrm>
            <a:off x="452438" y="1845316"/>
            <a:ext cx="823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idx="1" type="body"/>
          </p:nvPr>
        </p:nvSpPr>
        <p:spPr>
          <a:xfrm>
            <a:off x="452438" y="403473"/>
            <a:ext cx="8239200" cy="27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2" type="body"/>
          </p:nvPr>
        </p:nvSpPr>
        <p:spPr>
          <a:xfrm>
            <a:off x="452438" y="3098317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idx="1" type="body"/>
          </p:nvPr>
        </p:nvSpPr>
        <p:spPr>
          <a:xfrm>
            <a:off x="911259" y="4003295"/>
            <a:ext cx="75750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2" type="body"/>
          </p:nvPr>
        </p:nvSpPr>
        <p:spPr>
          <a:xfrm>
            <a:off x="657721" y="1852447"/>
            <a:ext cx="78285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/>
          <p:nvPr>
            <p:ph idx="2" type="pic"/>
          </p:nvPr>
        </p:nvSpPr>
        <p:spPr>
          <a:xfrm>
            <a:off x="5910263" y="381000"/>
            <a:ext cx="2789700" cy="2231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0"/>
          <p:cNvSpPr/>
          <p:nvPr>
            <p:ph idx="3" type="pic"/>
          </p:nvPr>
        </p:nvSpPr>
        <p:spPr>
          <a:xfrm>
            <a:off x="5062538" y="1491853"/>
            <a:ext cx="3914700" cy="455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0"/>
          <p:cNvSpPr/>
          <p:nvPr>
            <p:ph idx="4" type="pic"/>
          </p:nvPr>
        </p:nvSpPr>
        <p:spPr>
          <a:xfrm>
            <a:off x="-52387" y="185738"/>
            <a:ext cx="6229500" cy="46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30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/>
          <p:nvPr>
            <p:ph idx="2" type="pic"/>
          </p:nvPr>
        </p:nvSpPr>
        <p:spPr>
          <a:xfrm>
            <a:off x="-500062" y="-2071687"/>
            <a:ext cx="10144200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31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7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/>
          <p:nvPr>
            <p:ph idx="12" type="sldNum"/>
          </p:nvPr>
        </p:nvSpPr>
        <p:spPr>
          <a:xfrm>
            <a:off x="8472458" y="4663217"/>
            <a:ext cx="548700" cy="146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3"/>
          <p:cNvSpPr txBox="1"/>
          <p:nvPr>
            <p:ph idx="12" type="sldNum"/>
          </p:nvPr>
        </p:nvSpPr>
        <p:spPr>
          <a:xfrm>
            <a:off x="6457950" y="4767263"/>
            <a:ext cx="2057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8300" lvl="1" marL="9144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68300" lvl="2" marL="13716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68300" lvl="3" marL="18288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68300" lvl="4" marL="22860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8300" lvl="5" marL="27432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68300" lvl="6" marL="32004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68300" lvl="7" marL="36576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68300" lvl="8" marL="41148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9.gif"/><Relationship Id="rId5" Type="http://schemas.openxmlformats.org/officeDocument/2006/relationships/image" Target="../media/image2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 txBox="1"/>
          <p:nvPr>
            <p:ph idx="1" type="body"/>
          </p:nvPr>
        </p:nvSpPr>
        <p:spPr>
          <a:xfrm>
            <a:off x="8238640" y="4703087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fia"/>
              <a:buNone/>
            </a:pPr>
            <a:r>
              <a:rPr b="1" lang="en" sz="190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0</a:t>
            </a:r>
            <a:fld id="{00000000-1234-1234-1234-123412341234}" type="slidenum">
              <a:rPr b="1" lang="en" sz="190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/>
          </a:p>
        </p:txBody>
      </p:sp>
      <p:pic>
        <p:nvPicPr>
          <p:cNvPr descr="Stocksy_txpae758647Gff300_Small_1370612.jpg" id="142" name="Google Shape;142;p34"/>
          <p:cNvPicPr preferRelativeResize="0"/>
          <p:nvPr/>
        </p:nvPicPr>
        <p:blipFill rotWithShape="1">
          <a:blip r:embed="rId3">
            <a:alphaModFix/>
          </a:blip>
          <a:srcRect b="20477" l="0" r="0" t="9655"/>
          <a:stretch/>
        </p:blipFill>
        <p:spPr>
          <a:xfrm>
            <a:off x="0" y="891906"/>
            <a:ext cx="9144000" cy="425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4"/>
          <p:cNvSpPr/>
          <p:nvPr/>
        </p:nvSpPr>
        <p:spPr>
          <a:xfrm>
            <a:off x="0" y="0"/>
            <a:ext cx="9144000" cy="100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34"/>
          <p:cNvSpPr txBox="1"/>
          <p:nvPr/>
        </p:nvSpPr>
        <p:spPr>
          <a:xfrm>
            <a:off x="4257225" y="260525"/>
            <a:ext cx="44946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</a:pPr>
            <a:r>
              <a:rPr b="1" lang="en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SWPC GNSS User Engagement Workshop, 5/21/2025</a:t>
            </a:r>
            <a:endParaRPr b="1" sz="800"/>
          </a:p>
        </p:txBody>
      </p:sp>
      <p:sp>
        <p:nvSpPr>
          <p:cNvPr id="145" name="Google Shape;145;p34"/>
          <p:cNvSpPr/>
          <p:nvPr/>
        </p:nvSpPr>
        <p:spPr>
          <a:xfrm>
            <a:off x="9051218" y="0"/>
            <a:ext cx="97500" cy="10065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34"/>
          <p:cNvSpPr txBox="1"/>
          <p:nvPr/>
        </p:nvSpPr>
        <p:spPr>
          <a:xfrm>
            <a:off x="324024" y="58108"/>
            <a:ext cx="18678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Sofia"/>
              <a:buNone/>
            </a:pPr>
            <a:r>
              <a:rPr i="0" lang="en" sz="5300" u="none" cap="none" strike="noStrike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zephr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47" name="Google Shape;147;p34"/>
          <p:cNvSpPr/>
          <p:nvPr/>
        </p:nvSpPr>
        <p:spPr>
          <a:xfrm>
            <a:off x="343850" y="1254950"/>
            <a:ext cx="1164300" cy="2745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34"/>
          <p:cNvSpPr txBox="1"/>
          <p:nvPr/>
        </p:nvSpPr>
        <p:spPr>
          <a:xfrm>
            <a:off x="436997" y="1259671"/>
            <a:ext cx="1345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venir"/>
              <a:buNone/>
            </a:pPr>
            <a:r>
              <a:rPr b="1" lang="en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better GNSS</a:t>
            </a:r>
            <a:endParaRPr b="1" sz="500"/>
          </a:p>
        </p:txBody>
      </p:sp>
      <p:sp>
        <p:nvSpPr>
          <p:cNvPr id="149" name="Google Shape;149;p34"/>
          <p:cNvSpPr/>
          <p:nvPr/>
        </p:nvSpPr>
        <p:spPr>
          <a:xfrm>
            <a:off x="343852" y="1553075"/>
            <a:ext cx="1728000" cy="2745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34"/>
          <p:cNvSpPr txBox="1"/>
          <p:nvPr/>
        </p:nvSpPr>
        <p:spPr>
          <a:xfrm>
            <a:off x="436997" y="1557789"/>
            <a:ext cx="1971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venir"/>
              <a:buNone/>
            </a:pPr>
            <a:r>
              <a:rPr b="1" lang="en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through cooperation</a:t>
            </a:r>
            <a:endParaRPr b="1" sz="500"/>
          </a:p>
        </p:txBody>
      </p:sp>
      <p:sp>
        <p:nvSpPr>
          <p:cNvPr id="151" name="Google Shape;151;p34"/>
          <p:cNvSpPr txBox="1"/>
          <p:nvPr/>
        </p:nvSpPr>
        <p:spPr>
          <a:xfrm>
            <a:off x="5050600" y="584013"/>
            <a:ext cx="3234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</a:pPr>
            <a:r>
              <a:rPr b="1" lang="en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Kostas Stamatiou, Engineer &amp; Co-Founder</a:t>
            </a:r>
            <a:endParaRPr b="1"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43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esults (suburban, 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walking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)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84" name="Google Shape;284;p43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43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pic>
        <p:nvPicPr>
          <p:cNvPr id="286" name="Google Shape;286;p43" title="Screenshot 2025-05-20 at 8.22.3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600" y="152400"/>
            <a:ext cx="8030399" cy="2922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7" name="Google Shape;287;p43"/>
          <p:cNvGraphicFramePr/>
          <p:nvPr/>
        </p:nvGraphicFramePr>
        <p:xfrm>
          <a:off x="1982550" y="333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{4AED6248-B9AD-43B0-AC72-AAE3B87B34E9}</a:tableStyleId>
              </a:tblPr>
              <a:tblGrid>
                <a:gridCol w="2707975"/>
                <a:gridCol w="1607600"/>
                <a:gridCol w="2179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0000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GLOTEC</a:t>
                      </a:r>
                      <a:endParaRPr>
                        <a:highlight>
                          <a:srgbClr val="FF0000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3.51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1.61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chemeClr val="accent1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predicted CODETEC</a:t>
                      </a:r>
                      <a:endParaRPr>
                        <a:highlight>
                          <a:schemeClr val="accent1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4.51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1.77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smartphone GPS</a:t>
                      </a:r>
                      <a:endParaRPr>
                        <a:highlight>
                          <a:srgbClr val="93C47D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6.49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1.95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44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esults (driving)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94" name="Google Shape;294;p44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44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graphicFrame>
        <p:nvGraphicFramePr>
          <p:cNvPr id="296" name="Google Shape;296;p44"/>
          <p:cNvGraphicFramePr/>
          <p:nvPr/>
        </p:nvGraphicFramePr>
        <p:xfrm>
          <a:off x="1982550" y="333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{4AED6248-B9AD-43B0-AC72-AAE3B87B34E9}</a:tableStyleId>
              </a:tblPr>
              <a:tblGrid>
                <a:gridCol w="2707975"/>
                <a:gridCol w="1607600"/>
                <a:gridCol w="2179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0000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GLOTEC</a:t>
                      </a:r>
                      <a:endParaRPr>
                        <a:highlight>
                          <a:srgbClr val="FF0000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2.27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1.39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chemeClr val="accent1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predicted CODETEC</a:t>
                      </a:r>
                      <a:endParaRPr>
                        <a:highlight>
                          <a:schemeClr val="accent1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3.44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1.63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smartphone GPS</a:t>
                      </a:r>
                      <a:endParaRPr>
                        <a:highlight>
                          <a:srgbClr val="93C47D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7.36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2.21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7" name="Google Shape;297;p44" title="Screenshot 2025-05-20 at 8.41.4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588" y="215800"/>
            <a:ext cx="7969603" cy="292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/>
          <p:nvPr>
            <p:ph type="title"/>
          </p:nvPr>
        </p:nvSpPr>
        <p:spPr>
          <a:xfrm>
            <a:off x="2473275" y="0"/>
            <a:ext cx="617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00">
                <a:latin typeface="Sofia Sans"/>
                <a:ea typeface="Sofia Sans"/>
                <a:cs typeface="Sofia Sans"/>
                <a:sym typeface="Sofia Sans"/>
              </a:rPr>
              <a:t>Hawaii Hickam Air Force base </a:t>
            </a:r>
            <a:r>
              <a:rPr lang="en" sz="1800">
                <a:latin typeface="Sofia Sans"/>
                <a:ea typeface="Sofia Sans"/>
                <a:cs typeface="Sofia Sans"/>
                <a:sym typeface="Sofia Sans"/>
              </a:rPr>
              <a:t>(21.3360° N, 157.9557° W)</a:t>
            </a:r>
            <a:endParaRPr b="1"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45"/>
          <p:cNvSpPr txBox="1"/>
          <p:nvPr/>
        </p:nvSpPr>
        <p:spPr>
          <a:xfrm rot="-5400000">
            <a:off x="-1502225" y="2111225"/>
            <a:ext cx="4078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additional results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05" name="Google Shape;305;p45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45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2562975" y="4678300"/>
            <a:ext cx="596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Ionospheric delay estimated from Klobuchar model </a:t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000" y="725100"/>
            <a:ext cx="7725600" cy="38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/>
          <p:nvPr>
            <p:ph type="title"/>
          </p:nvPr>
        </p:nvSpPr>
        <p:spPr>
          <a:xfrm>
            <a:off x="2473275" y="0"/>
            <a:ext cx="617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00">
                <a:latin typeface="Sofia Sans"/>
                <a:ea typeface="Sofia Sans"/>
                <a:cs typeface="Sofia Sans"/>
                <a:sym typeface="Sofia Sans"/>
              </a:rPr>
              <a:t>Hawaii Hickam Air Force base </a:t>
            </a:r>
            <a:r>
              <a:rPr lang="en" sz="1800">
                <a:latin typeface="Sofia Sans"/>
                <a:ea typeface="Sofia Sans"/>
                <a:cs typeface="Sofia Sans"/>
                <a:sym typeface="Sofia Sans"/>
              </a:rPr>
              <a:t>(21.3360° N, 157.9557° W)</a:t>
            </a:r>
            <a:endParaRPr b="1"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46"/>
          <p:cNvSpPr txBox="1"/>
          <p:nvPr/>
        </p:nvSpPr>
        <p:spPr>
          <a:xfrm rot="-5400000">
            <a:off x="-1502225" y="2111225"/>
            <a:ext cx="4078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additional results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16" name="Google Shape;316;p46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Google Shape;317;p46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000" y="725100"/>
            <a:ext cx="7725600" cy="38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6"/>
          <p:cNvSpPr txBox="1"/>
          <p:nvPr/>
        </p:nvSpPr>
        <p:spPr>
          <a:xfrm>
            <a:off x="2562975" y="4678300"/>
            <a:ext cx="596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Ionospheric delay estimated from </a:t>
            </a: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COD0OPSFIN product</a:t>
            </a: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/>
          <p:nvPr>
            <p:ph type="title"/>
          </p:nvPr>
        </p:nvSpPr>
        <p:spPr>
          <a:xfrm>
            <a:off x="2473275" y="0"/>
            <a:ext cx="617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00">
                <a:latin typeface="Sofia Sans"/>
                <a:ea typeface="Sofia Sans"/>
                <a:cs typeface="Sofia Sans"/>
                <a:sym typeface="Sofia Sans"/>
              </a:rPr>
              <a:t>Hawaii Hickam Air Force base </a:t>
            </a:r>
            <a:r>
              <a:rPr lang="en" sz="1800">
                <a:latin typeface="Sofia Sans"/>
                <a:ea typeface="Sofia Sans"/>
                <a:cs typeface="Sofia Sans"/>
                <a:sym typeface="Sofia Sans"/>
              </a:rPr>
              <a:t>(21.3360° N, 157.9557° W)</a:t>
            </a:r>
            <a:endParaRPr b="1"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25" name="Google Shape;325;p47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 rot="-5400000">
            <a:off x="-1502225" y="2111225"/>
            <a:ext cx="4078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additional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 results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27" name="Google Shape;327;p47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2368163" y="3862000"/>
            <a:ext cx="157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COD0OPSFIN</a:t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6163250" y="3862000"/>
            <a:ext cx="196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Klobuchar model </a:t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600" y="707525"/>
            <a:ext cx="4088925" cy="30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700" y="742638"/>
            <a:ext cx="3995301" cy="299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48"/>
          <p:cNvSpPr txBox="1"/>
          <p:nvPr/>
        </p:nvSpPr>
        <p:spPr>
          <a:xfrm rot="-5400000">
            <a:off x="-1502225" y="2111225"/>
            <a:ext cx="40785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zephr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 positioning  in action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39" name="Google Shape;339;p48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48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pic>
        <p:nvPicPr>
          <p:cNvPr id="341" name="Google Shape;341;p48" title="Screenshot (Mar 31, 2025 12:53:06 PM)"/>
          <p:cNvPicPr preferRelativeResize="0"/>
          <p:nvPr/>
        </p:nvPicPr>
        <p:blipFill rotWithShape="1">
          <a:blip r:embed="rId3">
            <a:alphaModFix/>
          </a:blip>
          <a:srcRect b="2436" l="0" r="0" t="4919"/>
          <a:stretch/>
        </p:blipFill>
        <p:spPr>
          <a:xfrm>
            <a:off x="1546846" y="279149"/>
            <a:ext cx="2178108" cy="46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8" title="ezgif.com-video-to-gif-converter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919" y="279150"/>
            <a:ext cx="2071629" cy="46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8" title="zephr positon and pose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0512" y="279150"/>
            <a:ext cx="2071624" cy="46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8"/>
          <p:cNvSpPr/>
          <p:nvPr/>
        </p:nvSpPr>
        <p:spPr>
          <a:xfrm>
            <a:off x="2545925" y="2568050"/>
            <a:ext cx="398400" cy="10773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8"/>
          <p:cNvSpPr/>
          <p:nvPr/>
        </p:nvSpPr>
        <p:spPr>
          <a:xfrm>
            <a:off x="2600222" y="3741075"/>
            <a:ext cx="152400" cy="5139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 rot="-5400000">
            <a:off x="-1568825" y="2044625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comments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52" name="Google Shape;352;p49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49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354" name="Google Shape;354;p49"/>
          <p:cNvSpPr txBox="1"/>
          <p:nvPr/>
        </p:nvSpPr>
        <p:spPr>
          <a:xfrm>
            <a:off x="1319025" y="324751"/>
            <a:ext cx="76227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Accurate ionospheric delay estimation is crucial for smartphone positional accuracy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TEC maps improve accuracy over broadcast Klobuchar model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○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GLOTEC outperforms predicted CODE product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Zephr has also partnered with Hexagon to deliver local ionospheric corrections to the device (tests are underway)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/>
          <p:nvPr/>
        </p:nvSpPr>
        <p:spPr>
          <a:xfrm>
            <a:off x="0" y="4547695"/>
            <a:ext cx="9144000" cy="60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35"/>
          <p:cNvSpPr txBox="1"/>
          <p:nvPr>
            <p:ph idx="1" type="body"/>
          </p:nvPr>
        </p:nvSpPr>
        <p:spPr>
          <a:xfrm>
            <a:off x="8238640" y="4703087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fia"/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b="1" i="0" sz="1900" u="none" cap="none" strike="noStrike">
              <a:solidFill>
                <a:srgbClr val="FFFFFF"/>
              </a:solidFill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58" name="Google Shape;158;p35"/>
          <p:cNvSpPr/>
          <p:nvPr/>
        </p:nvSpPr>
        <p:spPr>
          <a:xfrm rot="10800000">
            <a:off x="9046500" y="4549425"/>
            <a:ext cx="97500" cy="60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35"/>
          <p:cNvSpPr txBox="1"/>
          <p:nvPr/>
        </p:nvSpPr>
        <p:spPr>
          <a:xfrm>
            <a:off x="605594" y="3757676"/>
            <a:ext cx="2763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Sofia"/>
              <a:buNone/>
            </a:pPr>
            <a:r>
              <a:rPr b="1" lang="en" sz="1100">
                <a:solidFill>
                  <a:srgbClr val="424242"/>
                </a:solidFill>
                <a:latin typeface="Sofia Sans"/>
                <a:ea typeface="Sofia Sans"/>
                <a:cs typeface="Sofia Sans"/>
                <a:sym typeface="Sofia Sans"/>
              </a:rPr>
              <a:t>FSQ CHECK-INS VS GPS 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grpSp>
        <p:nvGrpSpPr>
          <p:cNvPr id="160" name="Google Shape;160;p35"/>
          <p:cNvGrpSpPr/>
          <p:nvPr/>
        </p:nvGrpSpPr>
        <p:grpSpPr>
          <a:xfrm>
            <a:off x="3541375" y="3769575"/>
            <a:ext cx="1080409" cy="161700"/>
            <a:chOff x="3518652" y="3769575"/>
            <a:chExt cx="1080409" cy="161700"/>
          </a:xfrm>
        </p:grpSpPr>
        <p:sp>
          <p:nvSpPr>
            <p:cNvPr id="161" name="Google Shape;161;p35"/>
            <p:cNvSpPr/>
            <p:nvPr/>
          </p:nvSpPr>
          <p:spPr>
            <a:xfrm>
              <a:off x="3518652" y="3802725"/>
              <a:ext cx="242100" cy="95400"/>
            </a:xfrm>
            <a:prstGeom prst="roundRect">
              <a:avLst>
                <a:gd fmla="val 43249" name="adj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Helvetica Neue"/>
                <a:buNone/>
              </a:pPr>
              <a:r>
                <a:t/>
              </a:r>
              <a:endParaRPr b="0" i="0" sz="9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35"/>
            <p:cNvSpPr txBox="1"/>
            <p:nvPr/>
          </p:nvSpPr>
          <p:spPr>
            <a:xfrm>
              <a:off x="3810960" y="3769575"/>
              <a:ext cx="788100" cy="1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venir"/>
                <a:buNone/>
              </a:pPr>
              <a:r>
                <a:rPr lang="en" sz="800">
                  <a:latin typeface="Avenir"/>
                  <a:ea typeface="Avenir"/>
                  <a:cs typeface="Avenir"/>
                  <a:sym typeface="Avenir"/>
                </a:rPr>
                <a:t>Store 2</a:t>
              </a:r>
              <a:endParaRPr sz="500"/>
            </a:p>
          </p:txBody>
        </p:sp>
      </p:grpSp>
      <p:grpSp>
        <p:nvGrpSpPr>
          <p:cNvPr id="163" name="Google Shape;163;p35"/>
          <p:cNvGrpSpPr/>
          <p:nvPr/>
        </p:nvGrpSpPr>
        <p:grpSpPr>
          <a:xfrm>
            <a:off x="4467243" y="3769575"/>
            <a:ext cx="1094330" cy="161700"/>
            <a:chOff x="4467243" y="3769575"/>
            <a:chExt cx="1094330" cy="161700"/>
          </a:xfrm>
        </p:grpSpPr>
        <p:sp>
          <p:nvSpPr>
            <p:cNvPr id="164" name="Google Shape;164;p35"/>
            <p:cNvSpPr/>
            <p:nvPr/>
          </p:nvSpPr>
          <p:spPr>
            <a:xfrm>
              <a:off x="4467243" y="3802725"/>
              <a:ext cx="242100" cy="95400"/>
            </a:xfrm>
            <a:prstGeom prst="roundRect">
              <a:avLst>
                <a:gd fmla="val 43249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Helvetica Neue"/>
                <a:buNone/>
              </a:pPr>
              <a:r>
                <a:t/>
              </a:r>
              <a:endParaRPr b="0" i="0" sz="9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Google Shape;165;p35"/>
            <p:cNvSpPr txBox="1"/>
            <p:nvPr/>
          </p:nvSpPr>
          <p:spPr>
            <a:xfrm>
              <a:off x="4773473" y="3769575"/>
              <a:ext cx="788100" cy="1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venir"/>
                <a:buNone/>
              </a:pPr>
              <a:r>
                <a:rPr lang="en" sz="800">
                  <a:latin typeface="Avenir"/>
                  <a:ea typeface="Avenir"/>
                  <a:cs typeface="Avenir"/>
                  <a:sym typeface="Avenir"/>
                </a:rPr>
                <a:t>Store 3</a:t>
              </a:r>
              <a:endParaRPr sz="500"/>
            </a:p>
          </p:txBody>
        </p:sp>
      </p:grpSp>
      <p:sp>
        <p:nvSpPr>
          <p:cNvPr id="166" name="Google Shape;166;p35"/>
          <p:cNvSpPr txBox="1"/>
          <p:nvPr/>
        </p:nvSpPr>
        <p:spPr>
          <a:xfrm>
            <a:off x="5652275" y="1217950"/>
            <a:ext cx="3186600" cy="24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GPS errors make many daily interactions with positioning frustrating: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t/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Avenir"/>
              <a:buChar char="●"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Rideshare pickups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Avenir"/>
              <a:buChar char="●"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Food delivery drop offs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Avenir"/>
              <a:buChar char="●"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Navigation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Avenir"/>
              <a:buChar char="●"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Finding/returning a scooter/bike share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What does this mean for our location enabled AI and autonomous future?</a:t>
            </a:r>
            <a:endParaRPr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7" name="Google Shape;167;p35"/>
          <p:cNvSpPr txBox="1"/>
          <p:nvPr/>
        </p:nvSpPr>
        <p:spPr>
          <a:xfrm>
            <a:off x="5652273" y="783181"/>
            <a:ext cx="29016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ofia"/>
              <a:buNone/>
            </a:pPr>
            <a:r>
              <a:rPr b="1" lang="en" sz="2100">
                <a:latin typeface="Sofia Sans"/>
                <a:ea typeface="Sofia Sans"/>
                <a:cs typeface="Sofia Sans"/>
                <a:sym typeface="Sofia Sans"/>
              </a:rPr>
              <a:t>GPS can be terrible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68" name="Google Shape;168;p35"/>
          <p:cNvSpPr txBox="1"/>
          <p:nvPr/>
        </p:nvSpPr>
        <p:spPr>
          <a:xfrm rot="5400000">
            <a:off x="8692799" y="264440"/>
            <a:ext cx="4338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ofia"/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Sofia Sans"/>
                <a:ea typeface="Sofia Sans"/>
                <a:cs typeface="Sofia Sans"/>
                <a:sym typeface="Sofia Sans"/>
              </a:rPr>
              <a:t>zephr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pic>
        <p:nvPicPr>
          <p:cNvPr id="169" name="Google Shape;169;p35"/>
          <p:cNvPicPr preferRelativeResize="0"/>
          <p:nvPr/>
        </p:nvPicPr>
        <p:blipFill rotWithShape="1">
          <a:blip r:embed="rId3">
            <a:alphaModFix/>
          </a:blip>
          <a:srcRect b="0" l="7489" r="6430" t="0"/>
          <a:stretch/>
        </p:blipFill>
        <p:spPr>
          <a:xfrm>
            <a:off x="554150" y="783175"/>
            <a:ext cx="4833674" cy="2812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35"/>
          <p:cNvGrpSpPr/>
          <p:nvPr/>
        </p:nvGrpSpPr>
        <p:grpSpPr>
          <a:xfrm>
            <a:off x="2615507" y="3769575"/>
            <a:ext cx="1080409" cy="161700"/>
            <a:chOff x="2615507" y="3769575"/>
            <a:chExt cx="1080409" cy="161700"/>
          </a:xfrm>
        </p:grpSpPr>
        <p:sp>
          <p:nvSpPr>
            <p:cNvPr id="171" name="Google Shape;171;p35"/>
            <p:cNvSpPr/>
            <p:nvPr/>
          </p:nvSpPr>
          <p:spPr>
            <a:xfrm>
              <a:off x="2615507" y="3802725"/>
              <a:ext cx="242100" cy="95400"/>
            </a:xfrm>
            <a:prstGeom prst="roundRect">
              <a:avLst>
                <a:gd fmla="val 43249" name="adj"/>
              </a:avLst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Helvetica Neue"/>
                <a:buNone/>
              </a:pPr>
              <a:r>
                <a:t/>
              </a:r>
              <a:endParaRPr b="0" i="0" sz="9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35"/>
            <p:cNvSpPr txBox="1"/>
            <p:nvPr/>
          </p:nvSpPr>
          <p:spPr>
            <a:xfrm>
              <a:off x="2907815" y="3769575"/>
              <a:ext cx="788100" cy="1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venir"/>
                <a:buNone/>
              </a:pPr>
              <a:r>
                <a:rPr lang="en" sz="800">
                  <a:latin typeface="Avenir"/>
                  <a:ea typeface="Avenir"/>
                  <a:cs typeface="Avenir"/>
                  <a:sym typeface="Avenir"/>
                </a:rPr>
                <a:t>Store 1</a:t>
              </a:r>
              <a:endParaRPr sz="500"/>
            </a:p>
          </p:txBody>
        </p:sp>
      </p:grpSp>
      <p:sp>
        <p:nvSpPr>
          <p:cNvPr id="173" name="Google Shape;173;p35"/>
          <p:cNvSpPr txBox="1"/>
          <p:nvPr/>
        </p:nvSpPr>
        <p:spPr>
          <a:xfrm>
            <a:off x="4407632" y="3374325"/>
            <a:ext cx="955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venir"/>
              <a:buNone/>
            </a:pPr>
            <a:r>
              <a:rPr lang="en" sz="800">
                <a:latin typeface="Avenir"/>
                <a:ea typeface="Avenir"/>
                <a:cs typeface="Avenir"/>
                <a:sym typeface="Avenir"/>
              </a:rPr>
              <a:t>Image credit: FSQ</a:t>
            </a:r>
            <a:endParaRPr sz="500"/>
          </a:p>
        </p:txBody>
      </p:sp>
      <p:sp>
        <p:nvSpPr>
          <p:cNvPr id="174" name="Google Shape;174;p35"/>
          <p:cNvSpPr txBox="1"/>
          <p:nvPr/>
        </p:nvSpPr>
        <p:spPr>
          <a:xfrm>
            <a:off x="314269" y="4612358"/>
            <a:ext cx="4197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the problem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 rot="-5400000">
            <a:off x="-1306925" y="1915825"/>
            <a:ext cx="3687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how do we fix this?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81" name="Google Shape;181;p36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36"/>
          <p:cNvSpPr txBox="1"/>
          <p:nvPr>
            <p:ph idx="1" type="body"/>
          </p:nvPr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fia"/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83" name="Google Shape;183;p36"/>
          <p:cNvSpPr txBox="1"/>
          <p:nvPr/>
        </p:nvSpPr>
        <p:spPr>
          <a:xfrm rot="5400000">
            <a:off x="8692799" y="264440"/>
            <a:ext cx="4338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ofia"/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Sofia Sans"/>
                <a:ea typeface="Sofia Sans"/>
                <a:cs typeface="Sofia Sans"/>
                <a:sym typeface="Sofia Sans"/>
              </a:rPr>
              <a:t>zephr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84" name="Google Shape;184;p36"/>
          <p:cNvSpPr txBox="1"/>
          <p:nvPr/>
        </p:nvSpPr>
        <p:spPr>
          <a:xfrm>
            <a:off x="1539875" y="291175"/>
            <a:ext cx="54468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ofia"/>
              <a:buNone/>
            </a:pPr>
            <a:r>
              <a:rPr b="1" lang="en" sz="2100">
                <a:latin typeface="Sofia Sans"/>
                <a:ea typeface="Sofia Sans"/>
                <a:cs typeface="Sofia Sans"/>
                <a:sym typeface="Sofia Sans"/>
              </a:rPr>
              <a:t>cooperative positioning…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185" name="Google Shape;185;p36"/>
          <p:cNvSpPr txBox="1"/>
          <p:nvPr/>
        </p:nvSpPr>
        <p:spPr>
          <a:xfrm>
            <a:off x="4498161" y="2703595"/>
            <a:ext cx="962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b="1" lang="en" sz="10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RTK - relative distances</a:t>
            </a:r>
            <a:endParaRPr b="1" sz="10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6" name="Google Shape;186;p36"/>
          <p:cNvSpPr txBox="1"/>
          <p:nvPr/>
        </p:nvSpPr>
        <p:spPr>
          <a:xfrm>
            <a:off x="5176368" y="1641825"/>
            <a:ext cx="394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b="1" lang="en" sz="10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PPP</a:t>
            </a:r>
            <a:endParaRPr b="1" sz="10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36"/>
          <p:cNvSpPr txBox="1"/>
          <p:nvPr/>
        </p:nvSpPr>
        <p:spPr>
          <a:xfrm>
            <a:off x="3731831" y="3108470"/>
            <a:ext cx="962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b="1" lang="en" sz="10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PPP</a:t>
            </a:r>
            <a:endParaRPr b="1" sz="10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p36"/>
          <p:cNvSpPr txBox="1"/>
          <p:nvPr/>
        </p:nvSpPr>
        <p:spPr>
          <a:xfrm>
            <a:off x="4918593" y="3959375"/>
            <a:ext cx="962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b="1" lang="en" sz="10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PPP</a:t>
            </a:r>
            <a:endParaRPr b="1" sz="10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9" name="Google Shape;189;p36"/>
          <p:cNvPicPr preferRelativeResize="0"/>
          <p:nvPr/>
        </p:nvPicPr>
        <p:blipFill rotWithShape="1">
          <a:blip r:embed="rId3">
            <a:alphaModFix/>
          </a:blip>
          <a:srcRect b="14025" l="700" r="-700" t="3953"/>
          <a:stretch/>
        </p:blipFill>
        <p:spPr>
          <a:xfrm rot="-3344882">
            <a:off x="2680207" y="1497875"/>
            <a:ext cx="631524" cy="5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/>
          <p:cNvPicPr preferRelativeResize="0"/>
          <p:nvPr/>
        </p:nvPicPr>
        <p:blipFill rotWithShape="1">
          <a:blip r:embed="rId3">
            <a:alphaModFix/>
          </a:blip>
          <a:srcRect b="14025" l="700" r="-700" t="3953"/>
          <a:stretch/>
        </p:blipFill>
        <p:spPr>
          <a:xfrm rot="-5400000">
            <a:off x="2516083" y="2560169"/>
            <a:ext cx="631524" cy="5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6"/>
          <p:cNvPicPr preferRelativeResize="0"/>
          <p:nvPr/>
        </p:nvPicPr>
        <p:blipFill rotWithShape="1">
          <a:blip r:embed="rId3">
            <a:alphaModFix/>
          </a:blip>
          <a:srcRect b="14025" l="700" r="-700" t="3953"/>
          <a:stretch/>
        </p:blipFill>
        <p:spPr>
          <a:xfrm rot="-8281001">
            <a:off x="2701507" y="3853612"/>
            <a:ext cx="631525" cy="5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 rotWithShape="1">
          <a:blip r:embed="rId3">
            <a:alphaModFix/>
          </a:blip>
          <a:srcRect b="14025" l="700" r="-700" t="3953"/>
          <a:stretch/>
        </p:blipFill>
        <p:spPr>
          <a:xfrm rot="2561307">
            <a:off x="6875931" y="1580987"/>
            <a:ext cx="631525" cy="5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 b="14025" l="700" r="-700" t="3953"/>
          <a:stretch/>
        </p:blipFill>
        <p:spPr>
          <a:xfrm rot="1988528">
            <a:off x="6277206" y="499150"/>
            <a:ext cx="631526" cy="5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6"/>
          <p:cNvPicPr preferRelativeResize="0"/>
          <p:nvPr/>
        </p:nvPicPr>
        <p:blipFill rotWithShape="1">
          <a:blip r:embed="rId4">
            <a:alphaModFix/>
          </a:blip>
          <a:srcRect b="18116" l="25229" r="23008" t="4889"/>
          <a:stretch/>
        </p:blipFill>
        <p:spPr>
          <a:xfrm>
            <a:off x="5176369" y="1808932"/>
            <a:ext cx="438601" cy="65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 rotWithShape="1">
          <a:blip r:embed="rId4">
            <a:alphaModFix/>
          </a:blip>
          <a:srcRect b="18116" l="25229" r="23008" t="4889"/>
          <a:stretch/>
        </p:blipFill>
        <p:spPr>
          <a:xfrm>
            <a:off x="5176369" y="3364032"/>
            <a:ext cx="438601" cy="65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6"/>
          <p:cNvPicPr preferRelativeResize="0"/>
          <p:nvPr/>
        </p:nvPicPr>
        <p:blipFill rotWithShape="1">
          <a:blip r:embed="rId4">
            <a:alphaModFix/>
          </a:blip>
          <a:srcRect b="18116" l="25229" r="23008" t="4889"/>
          <a:stretch/>
        </p:blipFill>
        <p:spPr>
          <a:xfrm>
            <a:off x="3997925" y="2511520"/>
            <a:ext cx="438601" cy="652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36"/>
          <p:cNvCxnSpPr/>
          <p:nvPr/>
        </p:nvCxnSpPr>
        <p:spPr>
          <a:xfrm>
            <a:off x="3210041" y="1902630"/>
            <a:ext cx="674700" cy="7158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36"/>
          <p:cNvCxnSpPr>
            <a:stCxn id="190" idx="2"/>
          </p:cNvCxnSpPr>
          <p:nvPr/>
        </p:nvCxnSpPr>
        <p:spPr>
          <a:xfrm>
            <a:off x="3090832" y="2819157"/>
            <a:ext cx="786600" cy="15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9" name="Google Shape;199;p36"/>
          <p:cNvCxnSpPr>
            <a:stCxn id="191" idx="2"/>
          </p:cNvCxnSpPr>
          <p:nvPr/>
        </p:nvCxnSpPr>
        <p:spPr>
          <a:xfrm flipH="1" rot="10800000">
            <a:off x="3190510" y="3086084"/>
            <a:ext cx="679800" cy="834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0" name="Google Shape;200;p36"/>
          <p:cNvCxnSpPr>
            <a:stCxn id="192" idx="2"/>
          </p:cNvCxnSpPr>
          <p:nvPr/>
        </p:nvCxnSpPr>
        <p:spPr>
          <a:xfrm rot="10800000">
            <a:off x="5721897" y="2021344"/>
            <a:ext cx="1294200" cy="9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" name="Google Shape;201;p36"/>
          <p:cNvCxnSpPr>
            <a:stCxn id="192" idx="2"/>
          </p:cNvCxnSpPr>
          <p:nvPr/>
        </p:nvCxnSpPr>
        <p:spPr>
          <a:xfrm flipH="1">
            <a:off x="5650197" y="2030344"/>
            <a:ext cx="1365900" cy="14802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36"/>
          <p:cNvCxnSpPr>
            <a:stCxn id="193" idx="2"/>
          </p:cNvCxnSpPr>
          <p:nvPr/>
        </p:nvCxnSpPr>
        <p:spPr>
          <a:xfrm flipH="1">
            <a:off x="5678575" y="974993"/>
            <a:ext cx="772800" cy="2715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36"/>
          <p:cNvCxnSpPr>
            <a:stCxn id="193" idx="2"/>
          </p:cNvCxnSpPr>
          <p:nvPr/>
        </p:nvCxnSpPr>
        <p:spPr>
          <a:xfrm flipH="1">
            <a:off x="5714575" y="974993"/>
            <a:ext cx="736800" cy="1269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36"/>
          <p:cNvCxnSpPr>
            <a:stCxn id="194" idx="1"/>
            <a:endCxn id="196" idx="3"/>
          </p:cNvCxnSpPr>
          <p:nvPr/>
        </p:nvCxnSpPr>
        <p:spPr>
          <a:xfrm flipH="1">
            <a:off x="4436569" y="2135128"/>
            <a:ext cx="739800" cy="70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5" name="Google Shape;205;p36"/>
          <p:cNvCxnSpPr>
            <a:stCxn id="195" idx="1"/>
            <a:endCxn id="196" idx="3"/>
          </p:cNvCxnSpPr>
          <p:nvPr/>
        </p:nvCxnSpPr>
        <p:spPr>
          <a:xfrm rot="10800000">
            <a:off x="4436569" y="2837628"/>
            <a:ext cx="739800" cy="85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6" name="Google Shape;206;p36"/>
          <p:cNvCxnSpPr>
            <a:stCxn id="195" idx="0"/>
            <a:endCxn id="194" idx="2"/>
          </p:cNvCxnSpPr>
          <p:nvPr/>
        </p:nvCxnSpPr>
        <p:spPr>
          <a:xfrm rot="10800000">
            <a:off x="5395669" y="2461332"/>
            <a:ext cx="0" cy="902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7" name="Google Shape;207;p36"/>
          <p:cNvCxnSpPr/>
          <p:nvPr/>
        </p:nvCxnSpPr>
        <p:spPr>
          <a:xfrm rot="10800000">
            <a:off x="3891775" y="1071887"/>
            <a:ext cx="21600" cy="1330800"/>
          </a:xfrm>
          <a:prstGeom prst="straightConnector1">
            <a:avLst/>
          </a:prstGeom>
          <a:noFill/>
          <a:ln cap="flat" cmpd="sng" w="28575">
            <a:solidFill>
              <a:srgbClr val="DF65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36"/>
          <p:cNvCxnSpPr/>
          <p:nvPr/>
        </p:nvCxnSpPr>
        <p:spPr>
          <a:xfrm rot="10800000">
            <a:off x="3877506" y="1079050"/>
            <a:ext cx="1942200" cy="0"/>
          </a:xfrm>
          <a:prstGeom prst="straightConnector1">
            <a:avLst/>
          </a:prstGeom>
          <a:noFill/>
          <a:ln cap="flat" cmpd="sng" w="28575">
            <a:solidFill>
              <a:srgbClr val="DF65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36"/>
          <p:cNvCxnSpPr/>
          <p:nvPr/>
        </p:nvCxnSpPr>
        <p:spPr>
          <a:xfrm>
            <a:off x="5805325" y="1064675"/>
            <a:ext cx="14400" cy="7410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36"/>
          <p:cNvCxnSpPr/>
          <p:nvPr/>
        </p:nvCxnSpPr>
        <p:spPr>
          <a:xfrm flipH="1">
            <a:off x="3913525" y="4834425"/>
            <a:ext cx="1891800" cy="7200"/>
          </a:xfrm>
          <a:prstGeom prst="straightConnector1">
            <a:avLst/>
          </a:prstGeom>
          <a:noFill/>
          <a:ln cap="flat" cmpd="sng" w="28575">
            <a:solidFill>
              <a:srgbClr val="DF65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6"/>
          <p:cNvCxnSpPr/>
          <p:nvPr/>
        </p:nvCxnSpPr>
        <p:spPr>
          <a:xfrm>
            <a:off x="5805325" y="4105481"/>
            <a:ext cx="14400" cy="741000"/>
          </a:xfrm>
          <a:prstGeom prst="straightConnector1">
            <a:avLst/>
          </a:prstGeom>
          <a:noFill/>
          <a:ln cap="flat" cmpd="sng" w="28575">
            <a:solidFill>
              <a:srgbClr val="DF65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6"/>
          <p:cNvCxnSpPr/>
          <p:nvPr/>
        </p:nvCxnSpPr>
        <p:spPr>
          <a:xfrm rot="10800000">
            <a:off x="3906162" y="3517481"/>
            <a:ext cx="21600" cy="1330800"/>
          </a:xfrm>
          <a:prstGeom prst="straightConnector1">
            <a:avLst/>
          </a:prstGeom>
          <a:noFill/>
          <a:ln cap="flat" cmpd="sng" w="28575">
            <a:solidFill>
              <a:srgbClr val="DF65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36"/>
          <p:cNvSpPr txBox="1"/>
          <p:nvPr/>
        </p:nvSpPr>
        <p:spPr>
          <a:xfrm>
            <a:off x="3959788" y="4129625"/>
            <a:ext cx="1813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Use a “</a:t>
            </a:r>
            <a:r>
              <a:rPr b="1" lang="en" sz="11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spatial</a:t>
            </a:r>
            <a:r>
              <a:rPr lang="en" sz="11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” average instead of a “</a:t>
            </a:r>
            <a:r>
              <a:rPr b="1" lang="en" sz="11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temporal</a:t>
            </a:r>
            <a:r>
              <a:rPr lang="en" sz="11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” average</a:t>
            </a:r>
            <a:endParaRPr sz="11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3997936" y="1165470"/>
            <a:ext cx="962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Avenir"/>
              <a:buNone/>
            </a:pPr>
            <a:r>
              <a:rPr b="1" lang="en" sz="1000">
                <a:solidFill>
                  <a:srgbClr val="424242"/>
                </a:solidFill>
                <a:latin typeface="Avenir"/>
                <a:ea typeface="Avenir"/>
                <a:cs typeface="Avenir"/>
                <a:sym typeface="Avenir"/>
              </a:rPr>
              <a:t>Commodity devices correct each other</a:t>
            </a:r>
            <a:endParaRPr b="1" sz="1000">
              <a:solidFill>
                <a:srgbClr val="42424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6381225" y="3431125"/>
            <a:ext cx="2554200" cy="12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ofia"/>
              <a:buNone/>
            </a:pPr>
            <a:r>
              <a:rPr b="1" lang="en" sz="2100">
                <a:latin typeface="Sofia Sans"/>
                <a:ea typeface="Sofia Sans"/>
                <a:cs typeface="Sofia Sans"/>
                <a:sym typeface="Sofia Sans"/>
              </a:rPr>
              <a:t>… and </a:t>
            </a:r>
            <a:r>
              <a:rPr b="1" lang="en" sz="2100">
                <a:latin typeface="Sofia Sans"/>
                <a:ea typeface="Sofia Sans"/>
                <a:cs typeface="Sofia Sans"/>
                <a:sym typeface="Sofia Sans"/>
              </a:rPr>
              <a:t>precise satellite orbit, clock and atmospheric modeling</a:t>
            </a:r>
            <a:endParaRPr b="1" sz="2100">
              <a:latin typeface="Sofia Sans"/>
              <a:ea typeface="Sofia Sans"/>
              <a:cs typeface="Sofia Sans"/>
              <a:sym typeface="Sofi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4933250" y="1555425"/>
            <a:ext cx="38895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Regional fits of Klobuchar coefficients to TEC maps</a:t>
            </a:r>
            <a:endParaRPr b="1" sz="2600">
              <a:solidFill>
                <a:srgbClr val="FFFFFF"/>
              </a:solidFill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23" name="Google Shape;223;p37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37"/>
          <p:cNvSpPr txBox="1"/>
          <p:nvPr>
            <p:ph idx="1" type="body"/>
          </p:nvPr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fia"/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25" name="Google Shape;225;p37"/>
          <p:cNvSpPr txBox="1"/>
          <p:nvPr/>
        </p:nvSpPr>
        <p:spPr>
          <a:xfrm rot="-5400000">
            <a:off x="-1306925" y="1915825"/>
            <a:ext cx="3687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ionospheric modeling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38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ionospheric delay estimation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 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32" name="Google Shape;232;p38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8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1319025" y="324751"/>
            <a:ext cx="76227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Download TEC map product 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venir"/>
              <a:buChar char="○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.g., GLOTEC from SWPC or </a:t>
            </a: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c1p/c2p products from Center of Orbit Determination in Europe (CODE)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Perform a regional fit of the Klobuchar model to the TEC map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Transmit fitted Klobuchar parameters to the device over LTE positioning protocol (LPP)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This method enables more accurate ionospheric modeling while keeping calculations on the device simple</a:t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regional Klobuchar fit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41" name="Google Shape;241;p39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pic>
        <p:nvPicPr>
          <p:cNvPr id="243" name="Google Shape;243;p39" title="Screenshot 2025-05-20 at 10.41.5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000" y="152400"/>
            <a:ext cx="5025125" cy="3883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9"/>
          <p:cNvSpPr txBox="1"/>
          <p:nvPr/>
        </p:nvSpPr>
        <p:spPr>
          <a:xfrm>
            <a:off x="6362100" y="152400"/>
            <a:ext cx="27300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Fit the Klobuchar coefficients to the VTEC values of the TEC map intersect with the region of interest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Region of interest determined by </a:t>
            </a: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minimum </a:t>
            </a:r>
            <a:r>
              <a:rPr lang="en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allowable satellite elevation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e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xperimental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 campaign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51" name="Google Shape;251;p40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40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1239900" y="47500"/>
            <a:ext cx="66252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51 data collection 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campaigns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opensky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/suburban and static/walking/driving scenarios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Pixel-8 smartphone + SparkFun RTK unit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4" name="Google Shape;254;p40" title="Screenshot 2025-05-19 at 7.50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800" y="1092100"/>
            <a:ext cx="2339363" cy="38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 title="Screenshot 2025-05-19 at 7.52.2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938" y="1092100"/>
            <a:ext cx="3819592" cy="127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 title="Screenshot 2025-05-19 at 7.53.2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9938" y="2398738"/>
            <a:ext cx="3819602" cy="127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 title="Screenshot 2025-05-19 at 7.54.3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4350" y="3712850"/>
            <a:ext cx="3830764" cy="12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41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results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64" name="Google Shape;264;p41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41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graphicFrame>
        <p:nvGraphicFramePr>
          <p:cNvPr id="266" name="Google Shape;266;p41"/>
          <p:cNvGraphicFramePr/>
          <p:nvPr/>
        </p:nvGraphicFramePr>
        <p:xfrm>
          <a:off x="1553900" y="36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{4AED6248-B9AD-43B0-AC72-AAE3B87B34E9}</a:tableStyleId>
              </a:tblPr>
              <a:tblGrid>
                <a:gridCol w="2707975"/>
                <a:gridCol w="1607600"/>
                <a:gridCol w="2179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GLOTEC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2.16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1.14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predicted CODETEC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3.23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1.31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smartphone GPS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3.92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1.66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7" name="Google Shape;267;p41"/>
          <p:cNvSpPr txBox="1"/>
          <p:nvPr/>
        </p:nvSpPr>
        <p:spPr>
          <a:xfrm>
            <a:off x="1553900" y="2191925"/>
            <a:ext cx="66252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zephr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+ GLOTEC improvement over 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zephr + predicted CODETEC in 3D error is </a:t>
            </a:r>
            <a:r>
              <a:rPr b="1"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33%</a:t>
            </a:r>
            <a:endParaRPr b="1"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zephr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+ GLOTEC improvement over smartphone GPS in 3D error is </a:t>
            </a:r>
            <a:r>
              <a:rPr b="1"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45%</a:t>
            </a:r>
            <a:endParaRPr b="1"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/>
          <p:nvPr/>
        </p:nvSpPr>
        <p:spPr>
          <a:xfrm>
            <a:off x="0" y="0"/>
            <a:ext cx="1113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42"/>
          <p:cNvSpPr txBox="1"/>
          <p:nvPr/>
        </p:nvSpPr>
        <p:spPr>
          <a:xfrm rot="-5400000">
            <a:off x="-1568825" y="2174499"/>
            <a:ext cx="421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r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esults (opensky, </a:t>
            </a:r>
            <a:r>
              <a:rPr b="1" lang="en" sz="26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walking)</a:t>
            </a:r>
            <a:endParaRPr sz="500">
              <a:latin typeface="Sofia Sans"/>
              <a:ea typeface="Sofia Sans"/>
              <a:cs typeface="Sofia Sans"/>
              <a:sym typeface="Sofia Sans"/>
            </a:endParaRPr>
          </a:p>
        </p:txBody>
      </p:sp>
      <p:sp>
        <p:nvSpPr>
          <p:cNvPr id="274" name="Google Shape;274;p42"/>
          <p:cNvSpPr/>
          <p:nvPr/>
        </p:nvSpPr>
        <p:spPr>
          <a:xfrm rot="-5400000">
            <a:off x="504450" y="4534350"/>
            <a:ext cx="104700" cy="1113600"/>
          </a:xfrm>
          <a:prstGeom prst="rect">
            <a:avLst/>
          </a:prstGeom>
          <a:solidFill>
            <a:srgbClr val="DF653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42"/>
          <p:cNvSpPr txBox="1"/>
          <p:nvPr/>
        </p:nvSpPr>
        <p:spPr>
          <a:xfrm>
            <a:off x="-138000" y="4593281"/>
            <a:ext cx="671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900">
                <a:solidFill>
                  <a:srgbClr val="FFFFFF"/>
                </a:solidFill>
                <a:latin typeface="Sofia Sans"/>
                <a:ea typeface="Sofia Sans"/>
                <a:cs typeface="Sofia Sans"/>
                <a:sym typeface="Sofia Sans"/>
              </a:rPr>
              <a:t>‹#›</a:t>
            </a:fld>
            <a:endParaRPr sz="1800">
              <a:latin typeface="Sofia Sans"/>
              <a:ea typeface="Sofia Sans"/>
              <a:cs typeface="Sofia Sans"/>
              <a:sym typeface="Sofia Sans"/>
            </a:endParaRPr>
          </a:p>
        </p:txBody>
      </p:sp>
      <p:graphicFrame>
        <p:nvGraphicFramePr>
          <p:cNvPr id="276" name="Google Shape;276;p42"/>
          <p:cNvGraphicFramePr/>
          <p:nvPr/>
        </p:nvGraphicFramePr>
        <p:xfrm>
          <a:off x="1982550" y="333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{4AED6248-B9AD-43B0-AC72-AAE3B87B34E9}</a:tableStyleId>
              </a:tblPr>
              <a:tblGrid>
                <a:gridCol w="2707975"/>
                <a:gridCol w="1607600"/>
                <a:gridCol w="2179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2D error (m)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0000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GLOTEC</a:t>
                      </a:r>
                      <a:endParaRPr>
                        <a:highlight>
                          <a:srgbClr val="FF0000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2.23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0.58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chemeClr val="accent1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zephr + predicted CODETEC</a:t>
                      </a:r>
                      <a:endParaRPr>
                        <a:highlight>
                          <a:schemeClr val="accent1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3.98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1.08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smartphone GPS</a:t>
                      </a:r>
                      <a:endParaRPr>
                        <a:highlight>
                          <a:srgbClr val="93C47D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3.45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2.09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77" name="Google Shape;277;p42" title="Screenshot 2025-05-20 at 8.45.04 AM.png"/>
          <p:cNvPicPr preferRelativeResize="0"/>
          <p:nvPr/>
        </p:nvPicPr>
        <p:blipFill rotWithShape="1">
          <a:blip r:embed="rId3">
            <a:alphaModFix/>
          </a:blip>
          <a:srcRect b="1475" l="0" r="0" t="1475"/>
          <a:stretch/>
        </p:blipFill>
        <p:spPr>
          <a:xfrm>
            <a:off x="1113600" y="152400"/>
            <a:ext cx="8030397" cy="292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