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7" r:id="rId3"/>
    <p:sldId id="440" r:id="rId4"/>
    <p:sldId id="441" r:id="rId5"/>
    <p:sldId id="442" r:id="rId6"/>
    <p:sldId id="443" r:id="rId7"/>
    <p:sldId id="444" r:id="rId8"/>
    <p:sldId id="44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A372B-1520-4946-B1C5-53850482BDB1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CECE6-15C5-4C76-8F66-3E912314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1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309" y="0"/>
            <a:ext cx="5832572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03301" y="354380"/>
            <a:ext cx="6026059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07535" y="1795830"/>
            <a:ext cx="5987664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63515" name="Text Box 1051"/>
          <p:cNvSpPr txBox="1">
            <a:spLocks noChangeArrowheads="1"/>
          </p:cNvSpPr>
          <p:nvPr/>
        </p:nvSpPr>
        <p:spPr bwMode="auto">
          <a:xfrm>
            <a:off x="361181" y="3393863"/>
            <a:ext cx="59404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1D2F68"/>
                </a:solidFill>
              </a:rPr>
              <a:t>Presented to: SWPC </a:t>
            </a:r>
            <a:r>
              <a:rPr lang="en-US" sz="1600" kern="1200" dirty="0">
                <a:solidFill>
                  <a:srgbClr val="1D2F68"/>
                </a:solidFill>
                <a:latin typeface="+mn-lt"/>
                <a:ea typeface="+mn-ea"/>
                <a:cs typeface="+mn-cs"/>
              </a:rPr>
              <a:t>2025 GNSS User Engagement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 Bill Wanner, Federal Aviation Administration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 May 21, 2025</a:t>
            </a:r>
          </a:p>
        </p:txBody>
      </p:sp>
      <p:grpSp>
        <p:nvGrpSpPr>
          <p:cNvPr id="63544" name="Group 1080"/>
          <p:cNvGrpSpPr>
            <a:grpSpLocks/>
          </p:cNvGrpSpPr>
          <p:nvPr/>
        </p:nvGrpSpPr>
        <p:grpSpPr bwMode="auto">
          <a:xfrm>
            <a:off x="8178672" y="5820327"/>
            <a:ext cx="3206750" cy="909638"/>
            <a:chOff x="3700" y="171"/>
            <a:chExt cx="1515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927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3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452" y="6248400"/>
            <a:ext cx="2229376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4F51FA9-566E-4101-BA8F-76687D7B4533}" type="datetime1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9064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6443" y="6248400"/>
            <a:ext cx="1172228" cy="457200"/>
          </a:xfrm>
        </p:spPr>
        <p:txBody>
          <a:bodyPr/>
          <a:lstStyle>
            <a:lvl1pPr>
              <a:defRPr/>
            </a:lvl1pPr>
          </a:lstStyle>
          <a:p>
            <a:fld id="{380B217E-EC47-45F1-9DFE-EC0453BE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0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508126"/>
            <a:ext cx="5264151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508126"/>
            <a:ext cx="526626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E33E75-4EEF-4CF3-B765-FED541373119}" type="datetime1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B217E-EC47-45F1-9DFE-EC0453BE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0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19D56-F8DE-4DD9-ABA0-9E91B606BEFC}" type="datetime1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B217E-EC47-45F1-9DFE-EC0453BE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4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14CB2-27A9-43F0-9A40-EEB7C19BF9C1}" type="datetime1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B217E-EC47-45F1-9DFE-EC0453BE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FFBC9-4FEC-47D7-BB67-C588E602DBE2}" type="datetime1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B217E-EC47-45F1-9DFE-EC0453BE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7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6"/>
            <a:ext cx="12192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44488"/>
            <a:ext cx="1129665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1" y="1508126"/>
            <a:ext cx="10733617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284" y="6248400"/>
            <a:ext cx="23164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E9B9C82C-FE5E-4857-B905-FDA60550C1A5}" type="datetime1">
              <a:rPr lang="en-US" smtClean="0"/>
              <a:t>5/20/2025</a:t>
            </a:fld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85808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00356" y="6248400"/>
            <a:ext cx="15078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380B217E-EC47-45F1-9DFE-EC0453BE2AF4}" type="slidenum">
              <a:rPr lang="en-US" smtClean="0"/>
              <a:t>‹#›</a:t>
            </a:fld>
            <a:endParaRPr lang="en-US"/>
          </a:p>
        </p:txBody>
      </p:sp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7306723" y="6126158"/>
            <a:ext cx="2275417" cy="660400"/>
            <a:chOff x="3596" y="3859"/>
            <a:chExt cx="1075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648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/>
        </p:nvSpPr>
        <p:spPr bwMode="auto">
          <a:xfrm>
            <a:off x="599018" y="6205539"/>
            <a:ext cx="637963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/>
        </p:nvSpPr>
        <p:spPr bwMode="auto">
          <a:xfrm>
            <a:off x="588433" y="6384925"/>
            <a:ext cx="498686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392329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3E1BD-5A1E-4636-B4C3-02401E0474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Space Weather Impact on the Wide Area Augmentation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42AF2-37BE-43DE-A648-B2F7BD3091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0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27710"/>
            <a:ext cx="11296651" cy="6096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54" y="937310"/>
            <a:ext cx="10965446" cy="4391025"/>
          </a:xfrm>
        </p:spPr>
        <p:txBody>
          <a:bodyPr/>
          <a:lstStyle/>
          <a:p>
            <a:r>
              <a:rPr lang="en-US" sz="2000" dirty="0"/>
              <a:t>The Federal Aviation Administration commissioned the Wide Area Augmentation System (WAAS) for safety of life use on July 10, 2003</a:t>
            </a:r>
          </a:p>
          <a:p>
            <a:r>
              <a:rPr lang="en-US" sz="2000" dirty="0"/>
              <a:t>WAAS provides GPS clock, ephemeris, and integrity information to suitably equipped users</a:t>
            </a:r>
          </a:p>
          <a:p>
            <a:pPr lvl="1"/>
            <a:r>
              <a:rPr lang="en-US" sz="1600" dirty="0"/>
              <a:t>WAAS broadcasts information from three geostationary satellites on the GPS L1 frequency</a:t>
            </a:r>
          </a:p>
          <a:p>
            <a:pPr lvl="2"/>
            <a:r>
              <a:rPr lang="en-US" sz="1400" dirty="0"/>
              <a:t>This reduces the complexity of a WAAS user receiver</a:t>
            </a:r>
          </a:p>
          <a:p>
            <a:pPr lvl="2"/>
            <a:r>
              <a:rPr lang="en-US" sz="1400" dirty="0"/>
              <a:t>Additional processing is needed in a GPS receiver to apply the WAAS information</a:t>
            </a:r>
          </a:p>
          <a:p>
            <a:r>
              <a:rPr lang="en-US" sz="2000" dirty="0"/>
              <a:t>Aviation users can utilize WAAS for all phases of flight from takeoff to landing</a:t>
            </a:r>
          </a:p>
          <a:p>
            <a:r>
              <a:rPr lang="en-US" sz="2000" dirty="0"/>
              <a:t>WAAS provides ionospheric vertical delays and their accuracy (Grid Ionospheric Vertical Error (GIVE)) at geographically defined ionospheric grid points to users</a:t>
            </a:r>
          </a:p>
          <a:p>
            <a:pPr lvl="1"/>
            <a:r>
              <a:rPr lang="en-US" sz="1600" dirty="0"/>
              <a:t>User interpolates vertical delay due to the ionosphere using information provided by WAAS</a:t>
            </a:r>
          </a:p>
          <a:p>
            <a:pPr lvl="1"/>
            <a:r>
              <a:rPr lang="en-US" sz="1600" dirty="0"/>
              <a:t>The GIVE has a high level of integrity to ensure the user computed vertical error is bound with a very high probability</a:t>
            </a:r>
          </a:p>
          <a:p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25B28-603E-43D7-87CA-D432490F2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217E-EC47-45F1-9DFE-EC0453BE2A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4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BB081-40E4-35EE-5BF4-F44BE61C5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WAAS User Bound on Position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ABDAF-B2C9-0E0D-2E57-C5A81FC88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54" y="1233487"/>
            <a:ext cx="10733617" cy="4391025"/>
          </a:xfrm>
        </p:spPr>
        <p:txBody>
          <a:bodyPr/>
          <a:lstStyle/>
          <a:p>
            <a:r>
              <a:rPr lang="en-US" dirty="0"/>
              <a:t>WAAS users compute a safety bound on the position error using various parameters provided by WAAS, including the GIVE</a:t>
            </a:r>
          </a:p>
          <a:p>
            <a:r>
              <a:rPr lang="en-US" dirty="0"/>
              <a:t>This safety bound on the user position error is broken up into horizontal and vertical components, i.e., the Horizontal Protection Level (HPL) and Vertical Protection Level (VPL)</a:t>
            </a:r>
          </a:p>
          <a:p>
            <a:r>
              <a:rPr lang="en-US" dirty="0"/>
              <a:t>If the HPL and VPL are below a threshold then a specific flight operation, such as an approach, can be performed</a:t>
            </a:r>
          </a:p>
          <a:p>
            <a:r>
              <a:rPr lang="en-US" dirty="0"/>
              <a:t>The GIVE tends to be the driver in the VPL calculation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5DFF1-7E17-16CF-4E86-BB6A3E79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217E-EC47-45F1-9DFE-EC0453BE2A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7000-C5B2-764E-292A-A2D54FC7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Impacts of the Ionosphere on WAAS User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8C7A9-8F3D-ADAD-33A3-C89BCB255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WAAS detects uncertainty in the ionosphere the GIVE is increased (effect is VPLs also increase)</a:t>
            </a:r>
          </a:p>
          <a:p>
            <a:r>
              <a:rPr lang="en-US" dirty="0"/>
              <a:t>Higher GIVEs can cause WAAS service to be unavailable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D6325-1F5C-6DA3-DEB3-9D56EF0AC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217E-EC47-45F1-9DFE-EC0453BE2AF4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2C42D1-76EB-E8E5-CBFA-CC48EDE16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8" y="3024189"/>
            <a:ext cx="3915508" cy="293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17324E5-7D39-01AD-118C-A50F73236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3000742"/>
            <a:ext cx="3978031" cy="298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47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F0D3-7A36-92BF-8DB8-4861D86DE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WAAS Irregularity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46599-2E0B-4464-1F3D-6D26FB46A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54" y="1233487"/>
            <a:ext cx="10733617" cy="4391025"/>
          </a:xfrm>
        </p:spPr>
        <p:txBody>
          <a:bodyPr/>
          <a:lstStyle/>
          <a:p>
            <a:r>
              <a:rPr lang="en-US" sz="2400" dirty="0"/>
              <a:t>The continuous monitoring of the ionosphere by WAAS allows the system to detect ionospheric disturbances</a:t>
            </a:r>
          </a:p>
          <a:p>
            <a:r>
              <a:rPr lang="en-US" sz="2400" dirty="0"/>
              <a:t>WAAS computes an irregularity metric that determines if there is an ionospheric disturbance in WAAS</a:t>
            </a:r>
          </a:p>
          <a:p>
            <a:r>
              <a:rPr lang="en-US" sz="2400" dirty="0"/>
              <a:t>When this irregularity metric surpasses a threshold then the irregularity detector or extreme storm detector trips</a:t>
            </a:r>
          </a:p>
          <a:p>
            <a:pPr lvl="1"/>
            <a:r>
              <a:rPr lang="en-US" sz="2000" dirty="0"/>
              <a:t>The irregularity detector causes the offending IGP to be set to the maximum GIVE value (45 meters)</a:t>
            </a:r>
          </a:p>
          <a:p>
            <a:pPr lvl="2"/>
            <a:r>
              <a:rPr lang="en-US" sz="1800" dirty="0"/>
              <a:t>This might cause the VPL for a local area to exceed the alert limit and cause service to be unavailable</a:t>
            </a:r>
          </a:p>
          <a:p>
            <a:pPr lvl="1"/>
            <a:r>
              <a:rPr lang="en-US" sz="2000" dirty="0"/>
              <a:t>The extreme storm detector causes all IGPs in WAAS to be set to the maximum GIVE value (45 meters)</a:t>
            </a:r>
          </a:p>
          <a:p>
            <a:pPr lvl="2"/>
            <a:r>
              <a:rPr lang="en-US" sz="1800" dirty="0"/>
              <a:t>The ESD causes a loss of vertical service for the entire WAAS service volume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B4076-0FE4-9DD2-BD9E-7D83D407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217E-EC47-45F1-9DFE-EC0453BE2A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2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2E3D2-4C64-B208-9FF4-62BA8C60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Days in 2024 and 2025 with Ionosphere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D1178-8A88-98A2-91D5-73D3FAB3E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233487"/>
            <a:ext cx="5264151" cy="43910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2024</a:t>
            </a:r>
          </a:p>
          <a:p>
            <a:r>
              <a:rPr lang="en-US" sz="2000" dirty="0"/>
              <a:t>March 3 - 4, 2024 </a:t>
            </a:r>
          </a:p>
          <a:p>
            <a:r>
              <a:rPr lang="en-US" sz="2000" dirty="0"/>
              <a:t>May 2, 2024</a:t>
            </a:r>
          </a:p>
          <a:p>
            <a:r>
              <a:rPr lang="en-US" sz="2000" dirty="0">
                <a:solidFill>
                  <a:srgbClr val="FF0000"/>
                </a:solidFill>
              </a:rPr>
              <a:t>May 10-12, 2024</a:t>
            </a:r>
          </a:p>
          <a:p>
            <a:r>
              <a:rPr lang="en-US" sz="2000" dirty="0"/>
              <a:t>August 12, 2024</a:t>
            </a:r>
          </a:p>
          <a:p>
            <a:r>
              <a:rPr lang="en-US" sz="2000" dirty="0"/>
              <a:t>August 28, 2024</a:t>
            </a:r>
          </a:p>
          <a:p>
            <a:r>
              <a:rPr lang="en-US" sz="2000" dirty="0"/>
              <a:t>August 31, 2024</a:t>
            </a:r>
          </a:p>
          <a:p>
            <a:r>
              <a:rPr lang="en-US" sz="2000" dirty="0"/>
              <a:t>September 17, 2024</a:t>
            </a:r>
          </a:p>
          <a:p>
            <a:r>
              <a:rPr lang="en-US" sz="2000" dirty="0"/>
              <a:t>October 6-8, 2024</a:t>
            </a:r>
          </a:p>
          <a:p>
            <a:r>
              <a:rPr lang="en-US" sz="2000" dirty="0">
                <a:solidFill>
                  <a:srgbClr val="FF0000"/>
                </a:solidFill>
              </a:rPr>
              <a:t>October 10-11, 2024</a:t>
            </a:r>
          </a:p>
          <a:p>
            <a:r>
              <a:rPr lang="en-US" sz="2000" dirty="0"/>
              <a:t>November 2, 2024</a:t>
            </a:r>
          </a:p>
          <a:p>
            <a:r>
              <a:rPr lang="en-US" sz="2000" dirty="0"/>
              <a:t>November 9, 2024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8C039-9074-D91E-72BF-421DF6DEF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1953" y="1233486"/>
            <a:ext cx="5266267" cy="43910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2025</a:t>
            </a:r>
          </a:p>
          <a:p>
            <a:r>
              <a:rPr lang="en-US" sz="2800" dirty="0">
                <a:solidFill>
                  <a:srgbClr val="FF0000"/>
                </a:solidFill>
              </a:rPr>
              <a:t>January 1 – 2, 2025</a:t>
            </a:r>
          </a:p>
          <a:p>
            <a:r>
              <a:rPr lang="en-US" sz="2800" dirty="0"/>
              <a:t>March 8 - 9, 2025</a:t>
            </a:r>
          </a:p>
          <a:p>
            <a:r>
              <a:rPr lang="en-US" sz="2800" dirty="0"/>
              <a:t>March 12, 2025</a:t>
            </a:r>
          </a:p>
          <a:p>
            <a:r>
              <a:rPr lang="en-US" sz="2800" dirty="0"/>
              <a:t>March 21 – 23, 2025</a:t>
            </a:r>
          </a:p>
          <a:p>
            <a:r>
              <a:rPr lang="en-US" sz="2800" dirty="0"/>
              <a:t>April 12, 2025</a:t>
            </a:r>
          </a:p>
          <a:p>
            <a:r>
              <a:rPr lang="en-US" sz="2800" dirty="0"/>
              <a:t>April 16, 2025</a:t>
            </a:r>
          </a:p>
          <a:p>
            <a:r>
              <a:rPr lang="en-US"/>
              <a:t>May 17, 2025</a:t>
            </a:r>
            <a:endParaRPr lang="en-US" sz="28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73FA2-10C0-BB23-2A4E-2059BA77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217E-EC47-45F1-9DFE-EC0453BE2AF4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7C207A-EB13-E12F-90D7-969CBD40595B}"/>
              </a:ext>
            </a:extLst>
          </p:cNvPr>
          <p:cNvSpPr txBox="1"/>
          <p:nvPr/>
        </p:nvSpPr>
        <p:spPr bwMode="auto">
          <a:xfrm>
            <a:off x="4321924" y="3429000"/>
            <a:ext cx="14380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Red = WAAS Extreme Storm Detector trip</a:t>
            </a:r>
          </a:p>
        </p:txBody>
      </p:sp>
    </p:spTree>
    <p:extLst>
      <p:ext uri="{BB962C8B-B14F-4D97-AF65-F5344CB8AC3E}">
        <p14:creationId xmlns:p14="http://schemas.microsoft.com/office/powerpoint/2010/main" val="359157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28BBD-CD7E-0A12-BDC2-139A94FCC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WAAS Dual Frequency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999F8-0314-8801-34B3-480272E75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54" y="1132188"/>
            <a:ext cx="10733617" cy="4391025"/>
          </a:xfrm>
        </p:spPr>
        <p:txBody>
          <a:bodyPr/>
          <a:lstStyle/>
          <a:p>
            <a:r>
              <a:rPr lang="en-US" sz="2400" dirty="0"/>
              <a:t>WAAS is being upgraded to take advantage of the second civilian frequency (L5) offered by GPS</a:t>
            </a:r>
          </a:p>
          <a:p>
            <a:pPr lvl="1"/>
            <a:r>
              <a:rPr lang="en-US" sz="2000" dirty="0"/>
              <a:t>DF WAAS will allow users to measure the ionosphere directly instead of relying on the WAAS ionosphere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1F0B0-36C5-7D9E-6FA8-79ACBE62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217E-EC47-45F1-9DFE-EC0453BE2AF4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2" descr="Chart&#10;&#10;AI-generated content may be incorrect.">
            <a:extLst>
              <a:ext uri="{FF2B5EF4-FFF2-40B4-BE49-F238E27FC236}">
                <a16:creationId xmlns:a16="http://schemas.microsoft.com/office/drawing/2014/main" id="{1FE7ECA4-4122-0BF7-12DD-B5BFEC6A4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683" y="2759451"/>
            <a:ext cx="8518358" cy="312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0BE9BD-4A80-1AF1-956D-63F31849093B}"/>
              </a:ext>
            </a:extLst>
          </p:cNvPr>
          <p:cNvSpPr txBox="1"/>
          <p:nvPr/>
        </p:nvSpPr>
        <p:spPr bwMode="auto">
          <a:xfrm>
            <a:off x="10469832" y="4322629"/>
            <a:ext cx="166158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FF0000"/>
                </a:solidFill>
              </a:rPr>
              <a:t>WAAS coverage on October 11, 2024</a:t>
            </a:r>
          </a:p>
        </p:txBody>
      </p:sp>
    </p:spTree>
    <p:extLst>
      <p:ext uri="{BB962C8B-B14F-4D97-AF65-F5344CB8AC3E}">
        <p14:creationId xmlns:p14="http://schemas.microsoft.com/office/powerpoint/2010/main" val="2877189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FDB8-1357-6890-09FC-BFC7E6C87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9F89A-CB10-EB68-CC0A-ECD5560D5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54" y="1297111"/>
            <a:ext cx="10733617" cy="4391025"/>
          </a:xfrm>
        </p:spPr>
        <p:txBody>
          <a:bodyPr/>
          <a:lstStyle/>
          <a:p>
            <a:r>
              <a:rPr lang="en-US" sz="2400" dirty="0"/>
              <a:t>WAAS monitors the ionosphere and provides vertical delay and integrity information to WAAS users</a:t>
            </a:r>
          </a:p>
          <a:p>
            <a:r>
              <a:rPr lang="en-US" sz="2400" dirty="0"/>
              <a:t>When there is uncertainty in the ionosphere WAAS increases the GIVE to ensure users can safely use WAAS</a:t>
            </a:r>
          </a:p>
          <a:p>
            <a:r>
              <a:rPr lang="en-US" sz="2400" dirty="0"/>
              <a:t>WAAS irregularity detectors provide additional safeguards</a:t>
            </a:r>
          </a:p>
          <a:p>
            <a:r>
              <a:rPr lang="en-US" sz="2400" dirty="0"/>
              <a:t>On some days, WAAS has been impacted during the current solar cycle that has resulted in lower availability</a:t>
            </a:r>
          </a:p>
          <a:p>
            <a:pPr lvl="1"/>
            <a:r>
              <a:rPr lang="en-US" sz="2000" dirty="0"/>
              <a:t>The WAAS extreme storm detector has tripped three times</a:t>
            </a:r>
          </a:p>
          <a:p>
            <a:r>
              <a:rPr lang="en-US" sz="2400" dirty="0"/>
              <a:t>The FAA is upgrading WAAS for dual frequency operations</a:t>
            </a:r>
          </a:p>
          <a:p>
            <a:pPr lvl="1"/>
            <a:r>
              <a:rPr lang="en-US" sz="2000" dirty="0"/>
              <a:t>This will allow users to continue to safely use WAAS during ionosphere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23088-133E-D7FF-2522-D18454EB4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217E-EC47-45F1-9DFE-EC0453BE2A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9923"/>
      </p:ext>
    </p:extLst>
  </p:cSld>
  <p:clrMapOvr>
    <a:masterClrMapping/>
  </p:clrMapOvr>
</p:sld>
</file>

<file path=ppt/theme/theme1.xml><?xml version="1.0" encoding="utf-8"?>
<a:theme xmlns:a="http://schemas.openxmlformats.org/drawingml/2006/main" name="FAA Theme D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18054</TotalTime>
  <Words>647</Words>
  <Application>Microsoft Office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 Neue Medium</vt:lpstr>
      <vt:lpstr>FAA Theme D</vt:lpstr>
      <vt:lpstr>Space Weather Impact on the Wide Area Augmentation System</vt:lpstr>
      <vt:lpstr>Introduction</vt:lpstr>
      <vt:lpstr>WAAS User Bound on Position Error</vt:lpstr>
      <vt:lpstr>Impacts of the Ionosphere on WAAS User Performance</vt:lpstr>
      <vt:lpstr>WAAS Irregularity Detection</vt:lpstr>
      <vt:lpstr>Days in 2024 and 2025 with Ionosphere Impact</vt:lpstr>
      <vt:lpstr>WAAS Dual Frequency Service</vt:lpstr>
      <vt:lpstr>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Iono Activity February 26, 2023</dc:title>
  <dc:creator>Wanner, Bill (FAA)</dc:creator>
  <cp:lastModifiedBy>Wanner, Bill (FAA)</cp:lastModifiedBy>
  <cp:revision>416</cp:revision>
  <dcterms:created xsi:type="dcterms:W3CDTF">2023-02-27T14:41:03Z</dcterms:created>
  <dcterms:modified xsi:type="dcterms:W3CDTF">2025-05-20T21:21:10Z</dcterms:modified>
</cp:coreProperties>
</file>