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0" roundtripDataSignature="AMtx7mgX01oCgSJjcfhr8EH+wDATSevR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0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NOAA Logo - Light">
  <p:cSld name="Title Slide - NOAA Logo - Ligh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/>
          <p:nvPr/>
        </p:nvSpPr>
        <p:spPr>
          <a:xfrm>
            <a:off x="3352800" y="1752600"/>
            <a:ext cx="8851200" cy="3357600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7"/>
          <p:cNvSpPr txBox="1"/>
          <p:nvPr>
            <p:ph type="ctrTitle"/>
          </p:nvPr>
        </p:nvSpPr>
        <p:spPr>
          <a:xfrm>
            <a:off x="5167100" y="1746633"/>
            <a:ext cx="7010400" cy="333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91425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Calibri"/>
              <a:buNone/>
              <a:defRPr b="1" sz="733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8" name="Google Shape;18;p7"/>
          <p:cNvSpPr txBox="1"/>
          <p:nvPr>
            <p:ph idx="1" type="subTitle"/>
          </p:nvPr>
        </p:nvSpPr>
        <p:spPr>
          <a:xfrm>
            <a:off x="5172967" y="5105400"/>
            <a:ext cx="7010400" cy="17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2800"/>
              <a:buNone/>
              <a:defRPr b="1" sz="3733">
                <a:solidFill>
                  <a:srgbClr val="003087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2800"/>
              <a:buNone/>
              <a:defRPr b="1" sz="3733">
                <a:solidFill>
                  <a:srgbClr val="003087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2800"/>
              <a:buNone/>
              <a:defRPr b="1" sz="3733">
                <a:solidFill>
                  <a:srgbClr val="003087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3733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2800"/>
              <a:buNone/>
              <a:defRPr b="1" sz="3733">
                <a:solidFill>
                  <a:srgbClr val="003087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2800"/>
              <a:buNone/>
              <a:defRPr b="1" sz="3733">
                <a:solidFill>
                  <a:srgbClr val="003087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2800"/>
              <a:buNone/>
              <a:defRPr b="1" sz="3733">
                <a:solidFill>
                  <a:srgbClr val="003087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2800"/>
              <a:buNone/>
              <a:defRPr b="1" sz="3733">
                <a:solidFill>
                  <a:srgbClr val="003087"/>
                </a:solidFill>
              </a:defRPr>
            </a:lvl9pPr>
          </a:lstStyle>
          <a:p/>
        </p:txBody>
      </p:sp>
      <p:pic>
        <p:nvPicPr>
          <p:cNvPr id="19" name="Google Shape;19;p7"/>
          <p:cNvPicPr preferRelativeResize="0"/>
          <p:nvPr/>
        </p:nvPicPr>
        <p:blipFill rotWithShape="1">
          <a:blip r:embed="rId2">
            <a:alphaModFix/>
          </a:blip>
          <a:srcRect b="-138" l="0" r="0" t="140"/>
          <a:stretch/>
        </p:blipFill>
        <p:spPr>
          <a:xfrm>
            <a:off x="-9446" y="-9380"/>
            <a:ext cx="5791199" cy="6888397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7"/>
          <p:cNvSpPr/>
          <p:nvPr/>
        </p:nvSpPr>
        <p:spPr>
          <a:xfrm flipH="1">
            <a:off x="1859917" y="0"/>
            <a:ext cx="2438400" cy="2438400"/>
          </a:xfrm>
          <a:prstGeom prst="parallelogram">
            <a:avLst>
              <a:gd fmla="val 42855" name="adj"/>
            </a:avLst>
          </a:prstGeom>
          <a:solidFill>
            <a:srgbClr val="0085CA">
              <a:alpha val="40000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Google Shape;21;p7"/>
          <p:cNvPicPr preferRelativeResize="0"/>
          <p:nvPr/>
        </p:nvPicPr>
        <p:blipFill rotWithShape="1">
          <a:blip r:embed="rId3">
            <a:alphaModFix/>
          </a:blip>
          <a:srcRect b="0" l="16481" r="16300" t="0"/>
          <a:stretch/>
        </p:blipFill>
        <p:spPr>
          <a:xfrm>
            <a:off x="3188501" y="2514600"/>
            <a:ext cx="1869865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7"/>
          <p:cNvSpPr txBox="1"/>
          <p:nvPr/>
        </p:nvSpPr>
        <p:spPr>
          <a:xfrm>
            <a:off x="3285767" y="0"/>
            <a:ext cx="8918400" cy="3897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2533"/>
              <a:buFont typeface="Calibri"/>
              <a:buNone/>
            </a:pPr>
            <a:r>
              <a:rPr b="0" i="1" lang="en-US" sz="2533" u="none" cap="none" strike="noStrike">
                <a:solidFill>
                  <a:srgbClr val="003087"/>
                </a:solidFill>
                <a:latin typeface="Calibri"/>
                <a:ea typeface="Calibri"/>
                <a:cs typeface="Calibri"/>
                <a:sym typeface="Calibri"/>
              </a:rPr>
              <a:t>Safeguarding Society with Actionable Space Weather Information</a:t>
            </a:r>
            <a:endParaRPr b="0" i="1" sz="2533" u="none" cap="none" strike="noStrike">
              <a:solidFill>
                <a:srgbClr val="0030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7"/>
          <p:cNvSpPr txBox="1"/>
          <p:nvPr>
            <p:ph idx="12" type="sldNum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algn="r"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3" name="Google Shape;73;p1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4" name="Google Shape;74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1" name="Google Shape;8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- Light">
  <p:cSld name="Header - Ligh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2333"/>
            <a:ext cx="12192000" cy="430767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8"/>
          <p:cNvSpPr txBox="1"/>
          <p:nvPr>
            <p:ph idx="12" type="sldNum"/>
          </p:nvPr>
        </p:nvSpPr>
        <p:spPr>
          <a:xfrm>
            <a:off x="11562011" y="6434789"/>
            <a:ext cx="609600" cy="4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algn="ctr"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0" name="Google Shape;30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2" name="Google Shape;4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5" name="Google Shape;55;p1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7" name="Google Shape;57;p1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"/>
          <p:cNvSpPr txBox="1"/>
          <p:nvPr>
            <p:ph type="ctrTitle"/>
          </p:nvPr>
        </p:nvSpPr>
        <p:spPr>
          <a:xfrm>
            <a:off x="5405120" y="1766953"/>
            <a:ext cx="6604000" cy="333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121900" wrap="square" tIns="0">
            <a:norm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</a:pPr>
            <a:r>
              <a:rPr lang="en-US" sz="4800">
                <a:solidFill>
                  <a:schemeClr val="lt1"/>
                </a:solidFill>
              </a:rPr>
              <a:t>Space Weather Impact on GNSS Users</a:t>
            </a:r>
            <a:endParaRPr sz="4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 txBox="1"/>
          <p:nvPr/>
        </p:nvSpPr>
        <p:spPr>
          <a:xfrm>
            <a:off x="1230571" y="709222"/>
            <a:ext cx="10003809" cy="6419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3600"/>
              <a:buFont typeface="Calibri"/>
              <a:buNone/>
            </a:pPr>
            <a:r>
              <a:rPr b="1" i="0" lang="en-US" sz="3600" u="none" cap="none" strike="noStrike">
                <a:solidFill>
                  <a:srgbClr val="003087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2000"/>
              <a:buFont typeface="Calibri"/>
              <a:buNone/>
            </a:pPr>
            <a:r>
              <a:rPr b="1" i="1" lang="en-US" sz="2000" u="none" cap="none" strike="noStrike">
                <a:solidFill>
                  <a:srgbClr val="003087"/>
                </a:solidFill>
                <a:latin typeface="Calibri"/>
                <a:ea typeface="Calibri"/>
                <a:cs typeface="Calibri"/>
                <a:sym typeface="Calibri"/>
              </a:rPr>
              <a:t>(All in US Mountain Time)</a:t>
            </a:r>
            <a:endParaRPr/>
          </a:p>
        </p:txBody>
      </p:sp>
      <p:sp>
        <p:nvSpPr>
          <p:cNvPr id="106" name="Google Shape;106;p2"/>
          <p:cNvSpPr txBox="1"/>
          <p:nvPr/>
        </p:nvSpPr>
        <p:spPr>
          <a:xfrm>
            <a:off x="3605283" y="1803119"/>
            <a:ext cx="5882185" cy="4345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212529"/>
                </a:solidFill>
                <a:latin typeface="Calibri"/>
                <a:ea typeface="Calibri"/>
                <a:cs typeface="Calibri"/>
                <a:sym typeface="Calibri"/>
              </a:rPr>
              <a:t>0900 - 0905    Introduction 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12529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212529"/>
                </a:solidFill>
                <a:latin typeface="Calibri"/>
                <a:ea typeface="Calibri"/>
                <a:cs typeface="Calibri"/>
                <a:sym typeface="Calibri"/>
              </a:rPr>
              <a:t>0905 - 0915    Ionosphere 101 by SWPC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12529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212529"/>
                </a:solidFill>
                <a:latin typeface="Calibri"/>
                <a:ea typeface="Calibri"/>
                <a:cs typeface="Calibri"/>
                <a:sym typeface="Calibri"/>
              </a:rPr>
              <a:t>0915 - 0930    SWPC Product – GloTEC 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12529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212529"/>
                </a:solidFill>
                <a:latin typeface="Calibri"/>
                <a:ea typeface="Calibri"/>
                <a:cs typeface="Calibri"/>
                <a:sym typeface="Calibri"/>
              </a:rPr>
              <a:t>0930 - 0945    Future SWPC Scintillation Product 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12529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212529"/>
                </a:solidFill>
                <a:latin typeface="Calibri"/>
                <a:ea typeface="Calibri"/>
                <a:cs typeface="Calibri"/>
                <a:sym typeface="Calibri"/>
              </a:rPr>
              <a:t>0945 - 1000    Jade Morton, CU Boulder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12529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212529"/>
                </a:solidFill>
                <a:latin typeface="Calibri"/>
                <a:ea typeface="Calibri"/>
                <a:cs typeface="Calibri"/>
                <a:sym typeface="Calibri"/>
              </a:rPr>
              <a:t>1000 - 1015    Bill Wanner, FAA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12529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212529"/>
                </a:solidFill>
                <a:latin typeface="Calibri"/>
                <a:ea typeface="Calibri"/>
                <a:cs typeface="Calibri"/>
                <a:sym typeface="Calibri"/>
              </a:rPr>
              <a:t>1015 - 1030    Edmundo Beinecke, John Deere 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12529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212529"/>
                </a:solidFill>
                <a:latin typeface="Calibri"/>
                <a:ea typeface="Calibri"/>
                <a:cs typeface="Calibri"/>
                <a:sym typeface="Calibri"/>
              </a:rPr>
              <a:t>1030 - 1045    Yasmine Hunter, Septentrio</a:t>
            </a:r>
            <a:endParaRPr b="0" i="0" sz="2000" u="none" cap="none" strike="noStrike">
              <a:solidFill>
                <a:srgbClr val="2125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12529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212529"/>
                </a:solidFill>
                <a:latin typeface="Calibri"/>
                <a:ea typeface="Calibri"/>
                <a:cs typeface="Calibri"/>
                <a:sym typeface="Calibri"/>
              </a:rPr>
              <a:t>1045 - 1100    Kostas Stamatiou, Zephr</a:t>
            </a:r>
            <a:endParaRPr b="0" i="0" sz="2000" u="none" cap="none" strike="noStrike">
              <a:solidFill>
                <a:srgbClr val="2125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12529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212529"/>
                </a:solidFill>
                <a:latin typeface="Calibri"/>
                <a:ea typeface="Calibri"/>
                <a:cs typeface="Calibri"/>
                <a:sym typeface="Calibri"/>
              </a:rPr>
              <a:t>1100 - 1115    David Mencin, Earthscope 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12529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212529"/>
                </a:solidFill>
                <a:latin typeface="Calibri"/>
                <a:ea typeface="Calibri"/>
                <a:cs typeface="Calibri"/>
                <a:sym typeface="Calibri"/>
              </a:rPr>
              <a:t>1115 - 1130    Terry Griffin, Kansas State University    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12529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212529"/>
                </a:solidFill>
                <a:latin typeface="Calibri"/>
                <a:ea typeface="Calibri"/>
                <a:cs typeface="Calibri"/>
                <a:sym typeface="Calibri"/>
              </a:rPr>
              <a:t>1130 - 1230    Open discussion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b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baseline="-2500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4846" y="711200"/>
            <a:ext cx="10639104" cy="6024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4"/>
          <p:cNvPicPr preferRelativeResize="0"/>
          <p:nvPr/>
        </p:nvPicPr>
        <p:blipFill rotWithShape="1">
          <a:blip r:embed="rId3">
            <a:alphaModFix/>
          </a:blip>
          <a:srcRect b="0" l="1532" r="3449" t="0"/>
          <a:stretch/>
        </p:blipFill>
        <p:spPr>
          <a:xfrm>
            <a:off x="842769" y="1712335"/>
            <a:ext cx="10372296" cy="232663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4"/>
          <p:cNvSpPr txBox="1"/>
          <p:nvPr/>
        </p:nvSpPr>
        <p:spPr>
          <a:xfrm>
            <a:off x="7760875" y="4320688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https://www.swpc.noaa.gov/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/>
          <p:nvPr/>
        </p:nvSpPr>
        <p:spPr>
          <a:xfrm>
            <a:off x="386688" y="1028903"/>
            <a:ext cx="5709312" cy="4345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2400"/>
              <a:buFont typeface="Arial"/>
              <a:buNone/>
            </a:pPr>
            <a:r>
              <a:rPr b="1" i="0" lang="en-US" sz="2400">
                <a:solidFill>
                  <a:srgbClr val="212529"/>
                </a:solidFill>
                <a:latin typeface="Calibri"/>
                <a:ea typeface="Calibri"/>
                <a:cs typeface="Calibri"/>
                <a:sym typeface="Calibri"/>
              </a:rPr>
              <a:t>TEC (Total Electron Content)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12529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212529"/>
                </a:solidFill>
                <a:latin typeface="Calibri"/>
                <a:ea typeface="Calibri"/>
                <a:cs typeface="Calibri"/>
                <a:sym typeface="Calibri"/>
              </a:rPr>
              <a:t>Scintillation Index: S4 (amplitude) and Sigma Phi (phase)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2125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21252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5"/>
          <p:cNvPicPr preferRelativeResize="0"/>
          <p:nvPr/>
        </p:nvPicPr>
        <p:blipFill rotWithShape="1">
          <a:blip r:embed="rId3">
            <a:alphaModFix/>
          </a:blip>
          <a:srcRect b="0" l="925" r="0" t="0"/>
          <a:stretch/>
        </p:blipFill>
        <p:spPr>
          <a:xfrm>
            <a:off x="6395632" y="735885"/>
            <a:ext cx="5113196" cy="296802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5"/>
          <p:cNvSpPr txBox="1"/>
          <p:nvPr/>
        </p:nvSpPr>
        <p:spPr>
          <a:xfrm>
            <a:off x="386688" y="4507698"/>
            <a:ext cx="6100548" cy="16466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None/>
            </a:pPr>
            <a:r>
              <a:rPr b="1"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Nowcast and forecast physics based model: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coupled Whole Atmosphere and Ionosphere Plasmasphere Electrodynamics Model (WAM-IPE)</a:t>
            </a:r>
            <a:endParaRPr/>
          </a:p>
        </p:txBody>
      </p:sp>
      <p:sp>
        <p:nvSpPr>
          <p:cNvPr id="125" name="Google Shape;125;p5"/>
          <p:cNvSpPr txBox="1"/>
          <p:nvPr/>
        </p:nvSpPr>
        <p:spPr>
          <a:xfrm>
            <a:off x="391236" y="2751891"/>
            <a:ext cx="6096000" cy="13542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None/>
            </a:pPr>
            <a:r>
              <a:rPr b="1"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Nowcast data driven model and product: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12529"/>
              </a:buClr>
              <a:buSzPts val="2400"/>
              <a:buFont typeface="Calibri"/>
              <a:buNone/>
            </a:pPr>
            <a:r>
              <a:rPr lang="en-US" sz="2400">
                <a:solidFill>
                  <a:srgbClr val="212529"/>
                </a:solidFill>
                <a:latin typeface="Calibri"/>
                <a:ea typeface="Calibri"/>
                <a:cs typeface="Calibri"/>
                <a:sym typeface="Calibri"/>
              </a:rPr>
              <a:t>Global TEC Model – GloTEC</a:t>
            </a:r>
            <a:endParaRPr sz="2400">
              <a:solidFill>
                <a:srgbClr val="2125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12529"/>
              </a:buClr>
              <a:buSzPts val="2400"/>
              <a:buFont typeface="Calibri"/>
              <a:buNone/>
            </a:pPr>
            <a:r>
              <a:rPr lang="en-US" sz="2400">
                <a:solidFill>
                  <a:srgbClr val="212529"/>
                </a:solidFill>
                <a:latin typeface="Calibri"/>
                <a:ea typeface="Calibri"/>
                <a:cs typeface="Calibri"/>
                <a:sym typeface="Calibri"/>
              </a:rPr>
              <a:t>Upcoming Scintillation Product</a:t>
            </a:r>
            <a:endParaRPr/>
          </a:p>
        </p:txBody>
      </p:sp>
      <p:pic>
        <p:nvPicPr>
          <p:cNvPr descr="output (2)" id="126" name="Google Shape;126;p5"/>
          <p:cNvPicPr preferRelativeResize="0"/>
          <p:nvPr/>
        </p:nvPicPr>
        <p:blipFill rotWithShape="1">
          <a:blip r:embed="rId4">
            <a:alphaModFix/>
          </a:blip>
          <a:srcRect b="51980" l="0" r="50920" t="4844"/>
          <a:stretch/>
        </p:blipFill>
        <p:spPr>
          <a:xfrm>
            <a:off x="6293314" y="3943019"/>
            <a:ext cx="5507450" cy="2725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2025-05-20T14:47:42Z</dcterms:created>
  <dc:creator>Tzu-Wei Fang</dc:creator>
</cp:coreProperties>
</file>