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14"/>
  </p:notesMasterIdLst>
  <p:sldIdLst>
    <p:sldId id="257" r:id="rId2"/>
    <p:sldId id="258" r:id="rId3"/>
    <p:sldId id="260" r:id="rId4"/>
    <p:sldId id="264" r:id="rId5"/>
    <p:sldId id="263" r:id="rId6"/>
    <p:sldId id="269" r:id="rId7"/>
    <p:sldId id="262" r:id="rId8"/>
    <p:sldId id="268" r:id="rId9"/>
    <p:sldId id="265" r:id="rId10"/>
    <p:sldId id="266" r:id="rId11"/>
    <p:sldId id="259" r:id="rId12"/>
    <p:sldId id="261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74"/>
  </p:normalViewPr>
  <p:slideViewPr>
    <p:cSldViewPr snapToGrid="0">
      <p:cViewPr>
        <p:scale>
          <a:sx n="140" d="100"/>
          <a:sy n="140" d="100"/>
        </p:scale>
        <p:origin x="984" y="4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8c7393db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98c7393db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f9ac89c5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f9ac89c5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1332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3f9ac89c51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3f9ac89c51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f9ac89c5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f9ac89c5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373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f9ac89c5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f9ac89c5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f9ac89c5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f9ac89c5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674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f9ac89c5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f9ac89c5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325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f9ac89c5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f9ac89c5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655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f9ac89c5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f9ac89c5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511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f9ac89c5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f9ac89c5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041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f9ac89c5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f9ac89c5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0526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f9ac89c5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f9ac89c5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0912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Light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14600" y="1314450"/>
            <a:ext cx="6638400" cy="251820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007475" y="1309975"/>
            <a:ext cx="6149700" cy="2514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91425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Calibri"/>
              <a:buNone/>
              <a:defRPr sz="5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574925" y="3829050"/>
            <a:ext cx="5577900" cy="13260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91425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2800" b="1">
                <a:solidFill>
                  <a:srgbClr val="00308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2800" b="1">
                <a:solidFill>
                  <a:srgbClr val="00308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2800" b="1">
                <a:solidFill>
                  <a:srgbClr val="00308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2800" b="1">
                <a:solidFill>
                  <a:srgbClr val="00308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2800" b="1">
                <a:solidFill>
                  <a:srgbClr val="00308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2800" b="1">
                <a:solidFill>
                  <a:srgbClr val="00308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2800" b="1">
                <a:solidFill>
                  <a:srgbClr val="003087"/>
                </a:solidFill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t="140" b="-139"/>
          <a:stretch/>
        </p:blipFill>
        <p:spPr>
          <a:xfrm>
            <a:off x="-7085" y="-7035"/>
            <a:ext cx="4343399" cy="516629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 flipH="1">
            <a:off x="1394938" y="0"/>
            <a:ext cx="1828800" cy="1828800"/>
          </a:xfrm>
          <a:prstGeom prst="parallelogram">
            <a:avLst>
              <a:gd name="adj" fmla="val 42855"/>
            </a:avLst>
          </a:prstGeom>
          <a:solidFill>
            <a:srgbClr val="0085C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2464325" y="0"/>
            <a:ext cx="6688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i="1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Safeguarding Society with Actionable Space Weather Information</a:t>
            </a:r>
            <a:endParaRPr sz="1900" i="1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Light">
  <p:cSld name="TITLE_AND_BODY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3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74650" rtl="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67" name="Google Shape;6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325051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Light">
  <p:cSld name="TITLE_ONLY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title"/>
          </p:nvPr>
        </p:nvSpPr>
        <p:spPr>
          <a:xfrm>
            <a:off x="228600" y="325051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- Light">
  <p:cSld name="CUSTOM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- Light">
  <p:cSld name="SECTION_TITLE_AND_DESCRIPTION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0085C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228600" y="1233175"/>
            <a:ext cx="4114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>
            <a:off x="228600" y="2803075"/>
            <a:ext cx="4114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2300"/>
              <a:buNone/>
              <a:defRPr>
                <a:solidFill>
                  <a:srgbClr val="0085CA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2"/>
          </p:nvPr>
        </p:nvSpPr>
        <p:spPr>
          <a:xfrm>
            <a:off x="4572000" y="-125"/>
            <a:ext cx="4572000" cy="48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74650" rtl="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900"/>
              <a:buChar char="○"/>
              <a:defRPr>
                <a:solidFill>
                  <a:srgbClr val="BF0A30"/>
                </a:solidFill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900"/>
              <a:buChar char="●"/>
              <a:defRPr>
                <a:solidFill>
                  <a:srgbClr val="003087"/>
                </a:solidFill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900"/>
              <a:buChar char="○"/>
              <a:defRPr>
                <a:solidFill>
                  <a:srgbClr val="BF0A30"/>
                </a:solidFill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900"/>
              <a:buChar char="●"/>
              <a:defRPr>
                <a:solidFill>
                  <a:srgbClr val="003087"/>
                </a:solidFill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900"/>
              <a:buChar char="○"/>
              <a:defRPr>
                <a:solidFill>
                  <a:srgbClr val="BF0A30"/>
                </a:solidFill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- SWPC Logo - Dark">
  <p:cSld name="TITLE_2_1_1">
    <p:bg>
      <p:bgPr>
        <a:solidFill>
          <a:schemeClr val="dk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2514600" y="1314450"/>
            <a:ext cx="6638400" cy="251820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 rotWithShape="1">
          <a:blip r:embed="rId2">
            <a:alphaModFix/>
          </a:blip>
          <a:srcRect t="140" b="-139"/>
          <a:stretch/>
        </p:blipFill>
        <p:spPr>
          <a:xfrm>
            <a:off x="-7085" y="-7035"/>
            <a:ext cx="4343399" cy="516629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/>
          <p:nvPr/>
        </p:nvSpPr>
        <p:spPr>
          <a:xfrm flipH="1">
            <a:off x="1394938" y="0"/>
            <a:ext cx="1828800" cy="1828800"/>
          </a:xfrm>
          <a:prstGeom prst="parallelogram">
            <a:avLst>
              <a:gd name="adj" fmla="val 42855"/>
            </a:avLst>
          </a:prstGeom>
          <a:solidFill>
            <a:srgbClr val="0085C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18" title="SWPC Office Symbol - DarkB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7350" y="1428741"/>
            <a:ext cx="4274821" cy="22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2464325" y="0"/>
            <a:ext cx="6688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i="1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rPr>
              <a:t>Safeguarding Society with Actionable Space Weather Information</a:t>
            </a:r>
            <a:endParaRPr sz="1900" i="1">
              <a:solidFill>
                <a:srgbClr val="FFD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Footer - Dark">
  <p:cSld name="SECTION_HEADER_2">
    <p:bg>
      <p:bgPr>
        <a:solidFill>
          <a:schemeClr val="dk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/>
          <p:nvPr/>
        </p:nvSpPr>
        <p:spPr>
          <a:xfrm>
            <a:off x="0" y="4830281"/>
            <a:ext cx="8685470" cy="31638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85CA"/>
          </a:solidFill>
          <a:ln>
            <a:noFill/>
          </a:ln>
        </p:spPr>
        <p:txBody>
          <a:bodyPr spcFirstLastPara="1" wrap="square" lIns="731500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>
                <a:solidFill>
                  <a:srgbClr val="FFFFFF"/>
                </a:solidFill>
              </a:rPr>
              <a:t>Department of Commerce // National Oceanic and Atmospheric Administration // National Weather Service // Space Weather Prediction Center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228600" y="2150850"/>
            <a:ext cx="86868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3">
            <a:alphaModFix/>
          </a:blip>
          <a:srcRect l="16481" r="16300"/>
          <a:stretch/>
        </p:blipFill>
        <p:spPr>
          <a:xfrm>
            <a:off x="76200" y="4678194"/>
            <a:ext cx="46634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with Footer - Dark">
  <p:cSld name="TITLE_AND_BODY_2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>
            <a:off x="0" y="4830281"/>
            <a:ext cx="8685470" cy="31638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85CA"/>
          </a:solidFill>
          <a:ln>
            <a:noFill/>
          </a:ln>
        </p:spPr>
        <p:txBody>
          <a:bodyPr spcFirstLastPara="1" wrap="square" lIns="731500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>
                <a:solidFill>
                  <a:srgbClr val="FFFFFF"/>
                </a:solidFill>
              </a:rPr>
              <a:t>Department of Commerce // National Oceanic and Atmospheric Administration // National Weather Service // Space Weather Prediction Center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131325" y="914400"/>
            <a:ext cx="8686800" cy="3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746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●"/>
              <a:defRPr>
                <a:solidFill>
                  <a:srgbClr val="FFFFFF"/>
                </a:solidFill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Clr>
                <a:srgbClr val="FFD700"/>
              </a:buClr>
              <a:buSzPts val="1900"/>
              <a:buChar char="●"/>
              <a:defRPr>
                <a:solidFill>
                  <a:srgbClr val="FFD700"/>
                </a:solidFill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Clr>
                <a:srgbClr val="FFD700"/>
              </a:buClr>
              <a:buSzPts val="1900"/>
              <a:buChar char="○"/>
              <a:defRPr>
                <a:solidFill>
                  <a:srgbClr val="FFD700"/>
                </a:solidFill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" name="Google Shape;117;p20"/>
          <p:cNvPicPr preferRelativeResize="0"/>
          <p:nvPr/>
        </p:nvPicPr>
        <p:blipFill rotWithShape="1">
          <a:blip r:embed="rId3">
            <a:alphaModFix/>
          </a:blip>
          <a:srcRect l="16481" r="16300"/>
          <a:stretch/>
        </p:blipFill>
        <p:spPr>
          <a:xfrm>
            <a:off x="76200" y="4678194"/>
            <a:ext cx="466344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228600" y="325051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with Footer - Dark">
  <p:cSld name="TITLE_ONLY_2">
    <p:bg>
      <p:bgPr>
        <a:solidFill>
          <a:srgbClr val="000000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0" y="4830281"/>
            <a:ext cx="8685470" cy="31638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85CA"/>
          </a:solidFill>
          <a:ln>
            <a:noFill/>
          </a:ln>
        </p:spPr>
        <p:txBody>
          <a:bodyPr spcFirstLastPara="1" wrap="square" lIns="731500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>
                <a:solidFill>
                  <a:srgbClr val="FFFFFF"/>
                </a:solidFill>
              </a:rPr>
              <a:t>Department of Commerce // National Oceanic and Atmospheric Administration // National Weather Service // Space Weather Prediction Center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228600" y="325051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 l="16481" r="16300"/>
          <a:stretch/>
        </p:blipFill>
        <p:spPr>
          <a:xfrm>
            <a:off x="76200" y="4678194"/>
            <a:ext cx="46634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and Footer - Dark">
  <p:cSld name="CUSTOM_2">
    <p:bg>
      <p:bgPr>
        <a:solidFill>
          <a:srgbClr val="000000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0" y="4830281"/>
            <a:ext cx="8685470" cy="31638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85CA"/>
          </a:solidFill>
          <a:ln>
            <a:noFill/>
          </a:ln>
        </p:spPr>
        <p:txBody>
          <a:bodyPr spcFirstLastPara="1" wrap="square" lIns="731500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>
                <a:solidFill>
                  <a:srgbClr val="FFFFFF"/>
                </a:solidFill>
              </a:rPr>
              <a:t>Department of Commerce // National Oceanic and Atmospheric Administration // National Weather Service // Space Weather Prediction Center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 l="16481" r="16300"/>
          <a:stretch/>
        </p:blipFill>
        <p:spPr>
          <a:xfrm>
            <a:off x="76200" y="4678194"/>
            <a:ext cx="46634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NOAA Logo - Light">
  <p:cSld name="TITLE_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2514600" y="1314450"/>
            <a:ext cx="6638400" cy="251820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3875325" y="1309975"/>
            <a:ext cx="5257800" cy="24999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91425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Calibri"/>
              <a:buNone/>
              <a:defRPr sz="5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879725" y="3829050"/>
            <a:ext cx="5257800" cy="131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2800" b="1">
                <a:solidFill>
                  <a:srgbClr val="003087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2800" b="1">
                <a:solidFill>
                  <a:srgbClr val="003087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2800" b="1">
                <a:solidFill>
                  <a:srgbClr val="003087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2800" b="1">
                <a:solidFill>
                  <a:srgbClr val="003087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2800" b="1">
                <a:solidFill>
                  <a:srgbClr val="003087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2800" b="1">
                <a:solidFill>
                  <a:srgbClr val="003087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None/>
              <a:defRPr sz="2800" b="1">
                <a:solidFill>
                  <a:srgbClr val="003087"/>
                </a:solidFill>
              </a:defRPr>
            </a:lvl9pPr>
          </a:lstStyle>
          <a:p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t="140" b="-139"/>
          <a:stretch/>
        </p:blipFill>
        <p:spPr>
          <a:xfrm>
            <a:off x="-7085" y="-7035"/>
            <a:ext cx="4343399" cy="516629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 flipH="1">
            <a:off x="1394938" y="0"/>
            <a:ext cx="1828800" cy="1828800"/>
          </a:xfrm>
          <a:prstGeom prst="parallelogram">
            <a:avLst>
              <a:gd name="adj" fmla="val 42855"/>
            </a:avLst>
          </a:prstGeom>
          <a:solidFill>
            <a:srgbClr val="0085C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 l="16481" r="16300"/>
          <a:stretch/>
        </p:blipFill>
        <p:spPr>
          <a:xfrm>
            <a:off x="2391375" y="1885950"/>
            <a:ext cx="1402399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/>
        </p:nvSpPr>
        <p:spPr>
          <a:xfrm>
            <a:off x="2464325" y="0"/>
            <a:ext cx="6688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i="1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Safeguarding Society with Actionable Space Weather Information</a:t>
            </a:r>
            <a:endParaRPr sz="1900" i="1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with footer - Dark">
  <p:cSld name="SECTION_TITLE_AND_DESCRIPTION_2">
    <p:bg>
      <p:bgPr>
        <a:solidFill>
          <a:schemeClr val="dk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3"/>
          <p:cNvSpPr/>
          <p:nvPr/>
        </p:nvSpPr>
        <p:spPr>
          <a:xfrm>
            <a:off x="0" y="4830281"/>
            <a:ext cx="8685470" cy="31638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85CA"/>
          </a:solidFill>
          <a:ln>
            <a:noFill/>
          </a:ln>
        </p:spPr>
        <p:txBody>
          <a:bodyPr spcFirstLastPara="1" wrap="square" lIns="731500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>
                <a:solidFill>
                  <a:srgbClr val="FFFFFF"/>
                </a:solidFill>
              </a:rPr>
              <a:t>Department of Commerce // National Oceanic and Atmospheric Administration // National Weather Service // Space Weather Prediction Center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228600" y="1233175"/>
            <a:ext cx="4114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2300"/>
              <a:buNone/>
              <a:defRPr>
                <a:solidFill>
                  <a:srgbClr val="0085CA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 rotWithShape="1">
          <a:blip r:embed="rId2">
            <a:alphaModFix/>
          </a:blip>
          <a:srcRect l="16481" r="16300"/>
          <a:stretch/>
        </p:blipFill>
        <p:spPr>
          <a:xfrm>
            <a:off x="76200" y="4678194"/>
            <a:ext cx="466344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>
            <a:spLocks noGrp="1"/>
          </p:cNvSpPr>
          <p:nvPr>
            <p:ph type="body" idx="2"/>
          </p:nvPr>
        </p:nvSpPr>
        <p:spPr>
          <a:xfrm>
            <a:off x="4572000" y="0"/>
            <a:ext cx="4572000" cy="48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746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●"/>
              <a:defRPr>
                <a:solidFill>
                  <a:srgbClr val="FFFFFF"/>
                </a:solidFill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Clr>
                <a:srgbClr val="FFD700"/>
              </a:buClr>
              <a:buSzPts val="1900"/>
              <a:buChar char="○"/>
              <a:defRPr>
                <a:solidFill>
                  <a:srgbClr val="FFD700"/>
                </a:solidFill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Clr>
                <a:srgbClr val="FFD700"/>
              </a:buClr>
              <a:buSzPts val="1900"/>
              <a:buChar char="○"/>
              <a:defRPr>
                <a:solidFill>
                  <a:srgbClr val="FFD700"/>
                </a:solidFill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900"/>
              <a:buChar char="■"/>
              <a:defRPr>
                <a:solidFill>
                  <a:srgbClr val="BF0A30"/>
                </a:solidFill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Clr>
                <a:srgbClr val="FFD700"/>
              </a:buClr>
              <a:buSzPts val="1900"/>
              <a:buChar char="○"/>
              <a:defRPr>
                <a:solidFill>
                  <a:srgbClr val="FFD700"/>
                </a:solidFill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900"/>
              <a:buChar char="■"/>
              <a:defRPr>
                <a:solidFill>
                  <a:srgbClr val="BF0A3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Dark">
  <p:cSld name="SECTION_HEADER_1_1">
    <p:bg>
      <p:bgPr>
        <a:solidFill>
          <a:schemeClr val="dk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228600" y="2150850"/>
            <a:ext cx="86868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1" name="Google Shape;14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Dark">
  <p:cSld name="TITLE_AND_BODY_1_1">
    <p:bg>
      <p:bgPr>
        <a:solidFill>
          <a:schemeClr val="dk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3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746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●"/>
              <a:defRPr>
                <a:solidFill>
                  <a:srgbClr val="FFFFFF"/>
                </a:solidFill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Clr>
                <a:srgbClr val="FFD700"/>
              </a:buClr>
              <a:buSzPts val="1900"/>
              <a:buChar char="●"/>
              <a:defRPr>
                <a:solidFill>
                  <a:srgbClr val="FFD700"/>
                </a:solidFill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Clr>
                <a:srgbClr val="FFD700"/>
              </a:buClr>
              <a:buSzPts val="1900"/>
              <a:buChar char="○"/>
              <a:defRPr>
                <a:solidFill>
                  <a:srgbClr val="FFD700"/>
                </a:solidFill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44" name="Google Shape;14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5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228600" y="325051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ark">
  <p:cSld name="TITLE_ONLY_1_1">
    <p:bg>
      <p:bgPr>
        <a:solidFill>
          <a:schemeClr val="dk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228600" y="325051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pic>
        <p:nvPicPr>
          <p:cNvPr id="149" name="Google Shape;149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- Dark">
  <p:cSld name="TITLE_ONLY_1_1_1">
    <p:bg>
      <p:bgPr>
        <a:solidFill>
          <a:schemeClr val="dk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7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- Dark">
  <p:cSld name="SECTION_TITLE_AND_DESCRIPTION_1_1">
    <p:bg>
      <p:bgPr>
        <a:solidFill>
          <a:schemeClr val="dk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>
            <a:off x="228600" y="1233175"/>
            <a:ext cx="4114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4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subTitle" idx="1"/>
          </p:nvPr>
        </p:nvSpPr>
        <p:spPr>
          <a:xfrm>
            <a:off x="228600" y="2803075"/>
            <a:ext cx="4114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2300"/>
              <a:buNone/>
              <a:defRPr>
                <a:solidFill>
                  <a:srgbClr val="0085CA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8" name="Google Shape;158;p28"/>
          <p:cNvSpPr txBox="1">
            <a:spLocks noGrp="1"/>
          </p:cNvSpPr>
          <p:nvPr>
            <p:ph type="body" idx="2"/>
          </p:nvPr>
        </p:nvSpPr>
        <p:spPr>
          <a:xfrm>
            <a:off x="4572000" y="0"/>
            <a:ext cx="4572000" cy="48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746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●"/>
              <a:defRPr>
                <a:solidFill>
                  <a:srgbClr val="FFFFFF"/>
                </a:solidFill>
              </a:defRPr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Clr>
                <a:srgbClr val="FFD700"/>
              </a:buClr>
              <a:buSzPts val="1900"/>
              <a:buChar char="○"/>
              <a:defRPr>
                <a:solidFill>
                  <a:srgbClr val="FFD700"/>
                </a:solidFill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Clr>
                <a:srgbClr val="FFD700"/>
              </a:buClr>
              <a:buSzPts val="1900"/>
              <a:buChar char="○"/>
              <a:defRPr>
                <a:solidFill>
                  <a:srgbClr val="FFD700"/>
                </a:solidFill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900"/>
              <a:buChar char="■"/>
              <a:defRPr>
                <a:solidFill>
                  <a:srgbClr val="BF0A30"/>
                </a:solidFill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Clr>
                <a:srgbClr val="FFD700"/>
              </a:buClr>
              <a:buSzPts val="1900"/>
              <a:buChar char="○"/>
              <a:defRPr>
                <a:solidFill>
                  <a:srgbClr val="FFD700"/>
                </a:solidFill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900"/>
              <a:buChar char="■"/>
              <a:defRPr>
                <a:solidFill>
                  <a:srgbClr val="BF0A30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BLANK_1">
    <p:bg>
      <p:bgPr>
        <a:solidFill>
          <a:schemeClr val="dk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- SWPC Logo - Light">
  <p:cSld name="TITLE_2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2514600" y="1314450"/>
            <a:ext cx="6638400" cy="251820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 t="140" b="-139"/>
          <a:stretch/>
        </p:blipFill>
        <p:spPr>
          <a:xfrm>
            <a:off x="-7085" y="-7035"/>
            <a:ext cx="4343399" cy="516629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/>
          <p:nvPr/>
        </p:nvSpPr>
        <p:spPr>
          <a:xfrm flipH="1">
            <a:off x="1394938" y="0"/>
            <a:ext cx="1828800" cy="1828800"/>
          </a:xfrm>
          <a:prstGeom prst="parallelogram">
            <a:avLst>
              <a:gd name="adj" fmla="val 42855"/>
            </a:avLst>
          </a:prstGeom>
          <a:solidFill>
            <a:srgbClr val="0085C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Google Shape;27;p4" title="SWPC Office Symbol - DarkB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7350" y="1428741"/>
            <a:ext cx="4274821" cy="22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/>
        </p:nvSpPr>
        <p:spPr>
          <a:xfrm>
            <a:off x="2464325" y="0"/>
            <a:ext cx="6688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i="1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Safeguarding Society with Actionable Space Weather Information</a:t>
            </a:r>
            <a:endParaRPr sz="1900" i="1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Footer - Light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228600" y="2150850"/>
            <a:ext cx="86868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/>
          <p:nvPr/>
        </p:nvSpPr>
        <p:spPr>
          <a:xfrm>
            <a:off x="0" y="4830281"/>
            <a:ext cx="8685470" cy="31638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3087"/>
          </a:solidFill>
          <a:ln>
            <a:noFill/>
          </a:ln>
        </p:spPr>
        <p:txBody>
          <a:bodyPr spcFirstLastPara="1" wrap="square" lIns="731500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>
                <a:solidFill>
                  <a:srgbClr val="FFFFFF"/>
                </a:solidFill>
              </a:rPr>
              <a:t>Department of Commerce // National Oceanic and Atmospheric Administration // National Weather Service // Space Weather Prediction Center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3">
            <a:alphaModFix/>
          </a:blip>
          <a:srcRect l="16481" r="16300"/>
          <a:stretch/>
        </p:blipFill>
        <p:spPr>
          <a:xfrm>
            <a:off x="76200" y="4678194"/>
            <a:ext cx="46634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with footer - Light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0" y="4830281"/>
            <a:ext cx="8685470" cy="31638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3087"/>
          </a:solidFill>
          <a:ln>
            <a:noFill/>
          </a:ln>
        </p:spPr>
        <p:txBody>
          <a:bodyPr spcFirstLastPara="1" wrap="square" lIns="731500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>
                <a:solidFill>
                  <a:srgbClr val="FFFFFF"/>
                </a:solidFill>
              </a:rPr>
              <a:t>Department of Commerce // National Oceanic and Atmospheric Administration // National Weather Service // Space Weather Prediction Center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3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74650" rtl="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900"/>
              <a:buChar char="■"/>
              <a:defRPr>
                <a:solidFill>
                  <a:srgbClr val="003087"/>
                </a:solidFill>
              </a:defRPr>
            </a:lvl9pPr>
          </a:lstStyle>
          <a:p>
            <a:endParaRPr/>
          </a:p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" name="Google Shape;40;p6"/>
          <p:cNvPicPr preferRelativeResize="0"/>
          <p:nvPr/>
        </p:nvPicPr>
        <p:blipFill rotWithShape="1">
          <a:blip r:embed="rId3">
            <a:alphaModFix/>
          </a:blip>
          <a:srcRect l="16481" r="16300"/>
          <a:stretch/>
        </p:blipFill>
        <p:spPr>
          <a:xfrm>
            <a:off x="76200" y="4678194"/>
            <a:ext cx="466344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228600" y="325051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with Footer - Light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0" y="4830281"/>
            <a:ext cx="8685470" cy="31638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3087"/>
          </a:solidFill>
          <a:ln>
            <a:noFill/>
          </a:ln>
        </p:spPr>
        <p:txBody>
          <a:bodyPr spcFirstLastPara="1" wrap="square" lIns="731500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>
                <a:solidFill>
                  <a:srgbClr val="FFFFFF"/>
                </a:solidFill>
              </a:rPr>
              <a:t>Department of Commerce // National Oceanic and Atmospheric Administration // National Weather Service // Space Weather Prediction Center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228600" y="325051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pic>
        <p:nvPicPr>
          <p:cNvPr id="45" name="Google Shape;4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" name="Google Shape;47;p7"/>
          <p:cNvPicPr preferRelativeResize="0"/>
          <p:nvPr/>
        </p:nvPicPr>
        <p:blipFill rotWithShape="1">
          <a:blip r:embed="rId3">
            <a:alphaModFix/>
          </a:blip>
          <a:srcRect l="16481" r="16300"/>
          <a:stretch/>
        </p:blipFill>
        <p:spPr>
          <a:xfrm>
            <a:off x="76200" y="4678194"/>
            <a:ext cx="46634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and Footer - Light">
  <p:cSld name="CUSTOM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/>
          <p:nvPr/>
        </p:nvSpPr>
        <p:spPr>
          <a:xfrm>
            <a:off x="0" y="4830281"/>
            <a:ext cx="8685470" cy="31638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3087"/>
          </a:solidFill>
          <a:ln>
            <a:noFill/>
          </a:ln>
        </p:spPr>
        <p:txBody>
          <a:bodyPr spcFirstLastPara="1" wrap="square" lIns="731500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>
                <a:solidFill>
                  <a:srgbClr val="FFFFFF"/>
                </a:solidFill>
              </a:rPr>
              <a:t>Department of Commerce // National Oceanic and Atmospheric Administration // National Weather Service // Space Weather Prediction Center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" name="Google Shape;52;p8"/>
          <p:cNvPicPr preferRelativeResize="0"/>
          <p:nvPr/>
        </p:nvPicPr>
        <p:blipFill rotWithShape="1">
          <a:blip r:embed="rId3">
            <a:alphaModFix/>
          </a:blip>
          <a:srcRect l="16481" r="16300"/>
          <a:stretch/>
        </p:blipFill>
        <p:spPr>
          <a:xfrm>
            <a:off x="76200" y="4678194"/>
            <a:ext cx="46634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with Footer - Light">
  <p:cSld name="SECTION_TITLE_AND_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/>
          <p:nvPr/>
        </p:nvSpPr>
        <p:spPr>
          <a:xfrm>
            <a:off x="0" y="4830281"/>
            <a:ext cx="8685470" cy="31638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3087"/>
          </a:solidFill>
          <a:ln>
            <a:noFill/>
          </a:ln>
        </p:spPr>
        <p:txBody>
          <a:bodyPr spcFirstLastPara="1" wrap="square" lIns="731500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900">
                <a:solidFill>
                  <a:srgbClr val="FFFFFF"/>
                </a:solidFill>
              </a:rPr>
              <a:t>Department of Commerce // National Oceanic and Atmospheric Administration // National Weather Service // Space Weather Prediction Center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0085C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228600" y="1233175"/>
            <a:ext cx="4114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228600" y="2803075"/>
            <a:ext cx="4114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2300"/>
              <a:buNone/>
              <a:defRPr>
                <a:solidFill>
                  <a:srgbClr val="0085CA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4572000" y="-125"/>
            <a:ext cx="4572000" cy="48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74650" rtl="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900"/>
              <a:buChar char="○"/>
              <a:defRPr>
                <a:solidFill>
                  <a:srgbClr val="BF0A30"/>
                </a:solidFill>
              </a:defRPr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900"/>
              <a:buChar char="●"/>
              <a:defRPr>
                <a:solidFill>
                  <a:srgbClr val="003087"/>
                </a:solidFill>
              </a:defRPr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900"/>
              <a:buChar char="○"/>
              <a:defRPr>
                <a:solidFill>
                  <a:srgbClr val="BF0A30"/>
                </a:solidFill>
              </a:defRPr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900"/>
              <a:buChar char="●"/>
              <a:defRPr>
                <a:solidFill>
                  <a:srgbClr val="003087"/>
                </a:solidFill>
              </a:defRPr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900"/>
              <a:buChar char="○"/>
              <a:defRPr>
                <a:solidFill>
                  <a:srgbClr val="BF0A30"/>
                </a:solidFill>
              </a:defRPr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9"/>
          <p:cNvPicPr preferRelativeResize="0"/>
          <p:nvPr/>
        </p:nvPicPr>
        <p:blipFill rotWithShape="1">
          <a:blip r:embed="rId2">
            <a:alphaModFix/>
          </a:blip>
          <a:srcRect l="16481" r="16300"/>
          <a:stretch/>
        </p:blipFill>
        <p:spPr>
          <a:xfrm>
            <a:off x="76200" y="4678194"/>
            <a:ext cx="46634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Light">
  <p:cSld name="SECTION_HEADER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228600" y="2150850"/>
            <a:ext cx="86868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671508" y="4826092"/>
            <a:ext cx="457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750"/>
            <a:ext cx="9144000" cy="3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329184"/>
            <a:ext cx="868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4400"/>
              <a:buFont typeface="Calibri"/>
              <a:buNone/>
              <a:defRPr sz="4400" b="1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100"/>
              <a:buFont typeface="Calibri"/>
              <a:buNone/>
              <a:defRPr sz="31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100"/>
              <a:buFont typeface="Calibri"/>
              <a:buNone/>
              <a:defRPr sz="31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100"/>
              <a:buFont typeface="Calibri"/>
              <a:buNone/>
              <a:defRPr sz="31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100"/>
              <a:buFont typeface="Calibri"/>
              <a:buNone/>
              <a:defRPr sz="31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100"/>
              <a:buFont typeface="Calibri"/>
              <a:buNone/>
              <a:defRPr sz="31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100"/>
              <a:buFont typeface="Calibri"/>
              <a:buNone/>
              <a:defRPr sz="31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100"/>
              <a:buFont typeface="Calibri"/>
              <a:buNone/>
              <a:defRPr sz="31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100"/>
              <a:buFont typeface="Calibri"/>
              <a:buNone/>
              <a:defRPr sz="31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3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746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300"/>
              <a:buFont typeface="Calibri"/>
              <a:buChar char="●"/>
              <a:defRPr sz="23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1900"/>
              <a:buFont typeface="Calibri"/>
              <a:buChar char="○"/>
              <a:defRPr sz="1900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900"/>
              <a:buFont typeface="Calibri"/>
              <a:buChar char="■"/>
              <a:defRPr sz="1900">
                <a:solidFill>
                  <a:srgbClr val="BF0A3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900"/>
              <a:buFont typeface="Calibri"/>
              <a:buChar char="○"/>
              <a:defRPr sz="19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1900"/>
              <a:buFont typeface="Calibri"/>
              <a:buChar char="■"/>
              <a:defRPr sz="1900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900"/>
              <a:buFont typeface="Calibri"/>
              <a:buChar char="●"/>
              <a:defRPr sz="1900">
                <a:solidFill>
                  <a:srgbClr val="BF0A3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○"/>
              <a:defRPr sz="1900"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■"/>
              <a:defRPr sz="19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Tibor.Durgonics@noaa.gov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swpc.noaa.gov/products/glotec" TargetMode="External"/><Relationship Id="rId4" Type="http://schemas.openxmlformats.org/officeDocument/2006/relationships/hyperlink" Target="https://testbed.swpc.noaa.gov/exercises/2025-gnss-user-engagemen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4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3"/>
          <p:cNvSpPr txBox="1">
            <a:spLocks noGrp="1"/>
          </p:cNvSpPr>
          <p:nvPr>
            <p:ph type="ctrTitle"/>
          </p:nvPr>
        </p:nvSpPr>
        <p:spPr>
          <a:xfrm>
            <a:off x="3962400" y="1325215"/>
            <a:ext cx="5181599" cy="2499900"/>
          </a:xfrm>
          <a:prstGeom prst="rect">
            <a:avLst/>
          </a:prstGeom>
        </p:spPr>
        <p:txBody>
          <a:bodyPr spcFirstLastPara="1" vert="horz" wrap="square" lIns="0" tIns="0" rIns="91425" bIns="0" rtlCol="0" anchor="ctr" anchorCtr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Future Scintillation Products: </a:t>
            </a:r>
            <a:r>
              <a:rPr lang="en-US" sz="3300" dirty="0"/>
              <a:t>Enabling Resilient GNSS Performance in Challenging Conditions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D96DC-A9DD-F5B6-0123-2546B9254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901" y="3946358"/>
            <a:ext cx="4914899" cy="1227622"/>
          </a:xfrm>
        </p:spPr>
        <p:txBody>
          <a:bodyPr>
            <a:normAutofit/>
          </a:bodyPr>
          <a:lstStyle/>
          <a:p>
            <a:pPr marL="7144" indent="-7144">
              <a:lnSpc>
                <a:spcPct val="110000"/>
              </a:lnSpc>
              <a:spcAft>
                <a:spcPts val="450"/>
              </a:spcAft>
            </a:pPr>
            <a:r>
              <a:rPr lang="en-US" sz="2000" dirty="0">
                <a:solidFill>
                  <a:srgbClr val="1D1C1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Tibor Durgonics</a:t>
            </a: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3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Help shape the next-gen GNSS resilience layer!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Contact: </a:t>
            </a:r>
            <a:r>
              <a:rPr lang="en-US" dirty="0">
                <a:hlinkClick r:id="rId3"/>
              </a:rPr>
              <a:t>Tibor.Durgonics@noaa.gov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Please feel free to follow up after the sessions during the open discussion.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Links: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hlinkClick r:id="rId4"/>
              </a:rPr>
              <a:t>https://testbed.swpc.noaa.gov/exercises/2025-gnss-user-engagement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hlinkClick r:id="rId5"/>
              </a:rPr>
              <a:t>https://www.swpc.noaa.gov/products/glotec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85" name="Google Shape;185;p33"/>
          <p:cNvSpPr txBox="1">
            <a:spLocks noGrp="1"/>
          </p:cNvSpPr>
          <p:nvPr>
            <p:ph type="title"/>
          </p:nvPr>
        </p:nvSpPr>
        <p:spPr>
          <a:xfrm>
            <a:off x="228600" y="325051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Call to Action &amp; Contact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2252421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3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85" name="Google Shape;185;p33"/>
          <p:cNvSpPr txBox="1">
            <a:spLocks noGrp="1"/>
          </p:cNvSpPr>
          <p:nvPr>
            <p:ph type="title"/>
          </p:nvPr>
        </p:nvSpPr>
        <p:spPr>
          <a:xfrm>
            <a:off x="228600" y="325051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Current Limitations</a:t>
            </a:r>
            <a:endParaRPr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EDBF7CA-4F16-420F-B8F9-4BED96188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90" y="2939916"/>
            <a:ext cx="3389209" cy="15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E03CEF-EFEF-417D-90FC-06ACCC330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191" y="913951"/>
            <a:ext cx="3389209" cy="1827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4BEB0D-8173-47B8-9609-9E9E5ACFE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13950"/>
            <a:ext cx="4899184" cy="3643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AC1D7C-9795-4FB2-85E1-4C5EA10977C5}"/>
              </a:ext>
            </a:extLst>
          </p:cNvPr>
          <p:cNvSpPr txBox="1"/>
          <p:nvPr/>
        </p:nvSpPr>
        <p:spPr>
          <a:xfrm>
            <a:off x="484734" y="4536542"/>
            <a:ext cx="460260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https://www.canadianminingjournal.com/featured-article/1003769504/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B77B94-6699-412E-BE10-BB503A44A014}"/>
              </a:ext>
            </a:extLst>
          </p:cNvPr>
          <p:cNvSpPr txBox="1"/>
          <p:nvPr/>
        </p:nvSpPr>
        <p:spPr>
          <a:xfrm>
            <a:off x="5445588" y="4478834"/>
            <a:ext cx="347508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b="0" i="0" dirty="0">
                <a:solidFill>
                  <a:srgbClr val="222222"/>
                </a:solidFill>
                <a:effectLst/>
                <a:latin typeface="Merriweather" panose="020B0604020202020204" pitchFamily="2" charset="0"/>
              </a:rPr>
              <a:t>Crooked rows in Iowa caused by the May 10, 2024 geomagnetic storm.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97AFB0-3E7C-4102-B3B6-54CFAB1D006C}"/>
              </a:ext>
            </a:extLst>
          </p:cNvPr>
          <p:cNvSpPr txBox="1"/>
          <p:nvPr/>
        </p:nvSpPr>
        <p:spPr>
          <a:xfrm>
            <a:off x="5450863" y="2752721"/>
            <a:ext cx="347508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b="0" i="0" dirty="0">
                <a:solidFill>
                  <a:srgbClr val="222222"/>
                </a:solidFill>
                <a:effectLst/>
                <a:latin typeface="Merriweather" panose="020B0604020202020204" pitchFamily="2" charset="0"/>
              </a:rPr>
              <a:t>A beet defoliator, an example of massive hardware thrown off course by solar activity.</a:t>
            </a:r>
          </a:p>
        </p:txBody>
      </p:sp>
    </p:spTree>
    <p:extLst>
      <p:ext uri="{BB962C8B-B14F-4D97-AF65-F5344CB8AC3E}">
        <p14:creationId xmlns:p14="http://schemas.microsoft.com/office/powerpoint/2010/main" val="2171035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"/>
          <p:cNvSpPr txBox="1">
            <a:spLocks noGrp="1"/>
          </p:cNvSpPr>
          <p:nvPr>
            <p:ph type="title"/>
          </p:nvPr>
        </p:nvSpPr>
        <p:spPr>
          <a:xfrm>
            <a:off x="228600" y="421303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What’s coming next in GNSS space weather products—and how it can benefit your systems</a:t>
            </a:r>
            <a:endParaRPr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37B6B-2FFE-43BB-8FFC-CA6B00D8D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543" y="1051622"/>
            <a:ext cx="5260914" cy="35040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>
            <a:spLocks noGrp="1"/>
          </p:cNvSpPr>
          <p:nvPr>
            <p:ph type="body" idx="1"/>
          </p:nvPr>
        </p:nvSpPr>
        <p:spPr>
          <a:xfrm>
            <a:off x="196516" y="1130969"/>
            <a:ext cx="5142910" cy="3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4625" indent="-174625">
              <a:lnSpc>
                <a:spcPct val="100000"/>
              </a:lnSpc>
              <a:spcAft>
                <a:spcPts val="600"/>
              </a:spcAft>
              <a:buSzPct val="80000"/>
            </a:pPr>
            <a:r>
              <a:rPr lang="en-US" sz="1500" b="1" dirty="0"/>
              <a:t>Signal fading </a:t>
            </a:r>
            <a:r>
              <a:rPr lang="en-US" sz="1500" dirty="0"/>
              <a:t>and </a:t>
            </a:r>
            <a:r>
              <a:rPr lang="en-US" sz="1500" b="1" dirty="0"/>
              <a:t>phase jitter </a:t>
            </a:r>
            <a:r>
              <a:rPr lang="en-US" sz="1500" dirty="0"/>
              <a:t>disrupt tracking loops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SzPct val="80000"/>
            </a:pPr>
            <a:r>
              <a:rPr lang="en-US" sz="1500" b="1" dirty="0"/>
              <a:t>Loss of lock </a:t>
            </a:r>
            <a:r>
              <a:rPr lang="en-US" sz="1500" dirty="0"/>
              <a:t>on satellites during strong scintillation events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SzPct val="80000"/>
            </a:pPr>
            <a:r>
              <a:rPr lang="en-US" sz="1500" b="1" dirty="0"/>
              <a:t>Cycle slips </a:t>
            </a:r>
            <a:r>
              <a:rPr lang="en-US" sz="1500" dirty="0"/>
              <a:t>and </a:t>
            </a:r>
            <a:r>
              <a:rPr lang="en-US" sz="1500" b="1" dirty="0"/>
              <a:t>carrier phase noise </a:t>
            </a:r>
            <a:r>
              <a:rPr lang="en-US" sz="1500" dirty="0"/>
              <a:t>degrade RTK/PPP accuracy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SzPct val="80000"/>
            </a:pPr>
            <a:r>
              <a:rPr lang="en-US" sz="1500" b="1" dirty="0"/>
              <a:t>Position errors </a:t>
            </a:r>
            <a:r>
              <a:rPr lang="en-US" sz="1500" dirty="0"/>
              <a:t>from code-carrier divergence and TEC fluctuations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SzPct val="80000"/>
            </a:pPr>
            <a:r>
              <a:rPr lang="en-US" sz="1500" b="1" dirty="0"/>
              <a:t>Timing jitter </a:t>
            </a:r>
            <a:r>
              <a:rPr lang="en-US" sz="1500" dirty="0"/>
              <a:t>affects synchronization in time-critical systems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SzPct val="80000"/>
            </a:pPr>
            <a:r>
              <a:rPr lang="en-US" sz="1500" b="1" dirty="0"/>
              <a:t>Increased CPU load </a:t>
            </a:r>
            <a:r>
              <a:rPr lang="en-US" sz="1500" dirty="0"/>
              <a:t>and power use from frequent signal reacquisition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SzPct val="80000"/>
            </a:pPr>
            <a:r>
              <a:rPr lang="en-US" sz="1500" b="1" dirty="0"/>
              <a:t>Reduced availability </a:t>
            </a:r>
            <a:r>
              <a:rPr lang="en-US" sz="1500" dirty="0"/>
              <a:t>of stable signals for navigation/fix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SzPct val="80000"/>
            </a:pPr>
            <a:r>
              <a:rPr lang="en-US" sz="1500" b="1" dirty="0"/>
              <a:t>Operational disruptions </a:t>
            </a:r>
            <a:r>
              <a:rPr lang="en-US" sz="1500" dirty="0"/>
              <a:t>in agriculture, surveying, aviation, and autonomy</a:t>
            </a:r>
            <a:endParaRPr sz="1500" dirty="0"/>
          </a:p>
        </p:txBody>
      </p:sp>
      <p:pic>
        <p:nvPicPr>
          <p:cNvPr id="3076" name="Picture 4" descr="Fig. 6">
            <a:extLst>
              <a:ext uri="{FF2B5EF4-FFF2-40B4-BE49-F238E27FC236}">
                <a16:creationId xmlns:a16="http://schemas.microsoft.com/office/drawing/2014/main" id="{2DA64B69-EEAA-40CF-A0D2-DEA7DDA81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698" y="1067721"/>
            <a:ext cx="3374793" cy="17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ig. 2">
            <a:extLst>
              <a:ext uri="{FF2B5EF4-FFF2-40B4-BE49-F238E27FC236}">
                <a16:creationId xmlns:a16="http://schemas.microsoft.com/office/drawing/2014/main" id="{FFBBBC05-82CF-4EF7-A9A8-DB0C3C730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989" y="3061668"/>
            <a:ext cx="3374793" cy="170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Google Shape;185;p33"/>
          <p:cNvSpPr txBox="1">
            <a:spLocks noGrp="1"/>
          </p:cNvSpPr>
          <p:nvPr>
            <p:ph type="title"/>
          </p:nvPr>
        </p:nvSpPr>
        <p:spPr>
          <a:xfrm>
            <a:off x="228600" y="325051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Why Scintillation Matters to Industry</a:t>
            </a:r>
            <a:endParaRPr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6623A1-9963-4DA7-A7FB-311CB1E35214}"/>
              </a:ext>
            </a:extLst>
          </p:cNvPr>
          <p:cNvSpPr txBox="1"/>
          <p:nvPr/>
        </p:nvSpPr>
        <p:spPr>
          <a:xfrm>
            <a:off x="5346550" y="840086"/>
            <a:ext cx="347508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Average number of cycle slips during geomagnetic storms</a:t>
            </a:r>
            <a:endParaRPr lang="en-US" sz="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9839E-13F7-4887-8CE6-D01E6B67D9D5}"/>
              </a:ext>
            </a:extLst>
          </p:cNvPr>
          <p:cNvSpPr txBox="1"/>
          <p:nvPr/>
        </p:nvSpPr>
        <p:spPr>
          <a:xfrm>
            <a:off x="4928503" y="2810285"/>
            <a:ext cx="43853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Dual-frequency precise point positioning (PPP) during geomagnetic storms</a:t>
            </a:r>
            <a:endParaRPr lang="en-US" sz="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304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B9BF2C-A8C8-485D-A043-A59AB78C5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391" y="709716"/>
            <a:ext cx="3183390" cy="2387543"/>
          </a:xfrm>
          <a:prstGeom prst="rect">
            <a:avLst/>
          </a:prstGeom>
        </p:spPr>
      </p:pic>
      <p:sp>
        <p:nvSpPr>
          <p:cNvPr id="184" name="Google Shape;184;p33"/>
          <p:cNvSpPr txBox="1">
            <a:spLocks noGrp="1"/>
          </p:cNvSpPr>
          <p:nvPr>
            <p:ph type="body" idx="1"/>
          </p:nvPr>
        </p:nvSpPr>
        <p:spPr>
          <a:xfrm>
            <a:off x="228600" y="1121955"/>
            <a:ext cx="4850172" cy="3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  <a:buSzPct val="100000"/>
            </a:pPr>
            <a:r>
              <a:rPr lang="en-US" sz="1500" dirty="0"/>
              <a:t>GNSS ground stations (e.g., CHAIN, </a:t>
            </a:r>
            <a:r>
              <a:rPr lang="en-US" sz="1500" dirty="0" err="1"/>
              <a:t>EarthScope</a:t>
            </a:r>
            <a:r>
              <a:rPr lang="en-US" sz="1500" dirty="0"/>
              <a:t>, SWADO) – Low rate and High rate</a:t>
            </a:r>
          </a:p>
          <a:p>
            <a:pPr marL="285750" indent="-285750">
              <a:spcAft>
                <a:spcPts val="1200"/>
              </a:spcAft>
              <a:buSzPct val="100000"/>
            </a:pPr>
            <a:r>
              <a:rPr lang="en-US" sz="1500" dirty="0"/>
              <a:t>RO data from LEO satellites (COSMIC-2, Spire, PlanetiQ, </a:t>
            </a:r>
            <a:r>
              <a:rPr lang="en-US" sz="1500" dirty="0" err="1"/>
              <a:t>MetOp</a:t>
            </a:r>
            <a:r>
              <a:rPr lang="en-US" sz="1500" dirty="0"/>
              <a:t>-SG) – High rate</a:t>
            </a:r>
          </a:p>
          <a:p>
            <a:pPr marL="285750" indent="-285750">
              <a:spcAft>
                <a:spcPts val="1200"/>
              </a:spcAft>
              <a:buSzPct val="100000"/>
            </a:pPr>
            <a:r>
              <a:rPr lang="en-US" sz="1500" dirty="0"/>
              <a:t>Multi-sensor fusion + storm-time indices (</a:t>
            </a:r>
            <a:r>
              <a:rPr lang="en-US" sz="1500" dirty="0" err="1"/>
              <a:t>Dst</a:t>
            </a:r>
            <a:r>
              <a:rPr lang="en-US" sz="1500" dirty="0"/>
              <a:t>, </a:t>
            </a:r>
            <a:r>
              <a:rPr lang="en-US" sz="1500" dirty="0" err="1"/>
              <a:t>dDst</a:t>
            </a:r>
            <a:r>
              <a:rPr lang="en-US" sz="1500" dirty="0"/>
              <a:t>/dt, etc.)</a:t>
            </a:r>
          </a:p>
          <a:p>
            <a:pPr marL="285750" indent="-285750">
              <a:spcAft>
                <a:spcPts val="1200"/>
              </a:spcAft>
              <a:buSzPct val="100000"/>
            </a:pPr>
            <a:r>
              <a:rPr lang="en-US" sz="1500" dirty="0"/>
              <a:t>Processing in real-time pipelines at SWPC and eventually in the cloud</a:t>
            </a:r>
            <a:endParaRPr sz="1500" dirty="0"/>
          </a:p>
        </p:txBody>
      </p:sp>
      <p:sp>
        <p:nvSpPr>
          <p:cNvPr id="185" name="Google Shape;185;p33"/>
          <p:cNvSpPr txBox="1">
            <a:spLocks noGrp="1"/>
          </p:cNvSpPr>
          <p:nvPr>
            <p:ph type="title"/>
          </p:nvPr>
        </p:nvSpPr>
        <p:spPr>
          <a:xfrm>
            <a:off x="228600" y="352483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Data Sources and Tech Stack</a:t>
            </a:r>
            <a:endParaRPr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75499-D9BA-4133-B23A-19E2D1FA16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52"/>
          <a:stretch/>
        </p:blipFill>
        <p:spPr>
          <a:xfrm>
            <a:off x="5361514" y="2996505"/>
            <a:ext cx="3295935" cy="16035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6BFA25-8CCB-4247-8249-879951DC6A2E}"/>
              </a:ext>
            </a:extLst>
          </p:cNvPr>
          <p:cNvSpPr txBox="1"/>
          <p:nvPr/>
        </p:nvSpPr>
        <p:spPr>
          <a:xfrm>
            <a:off x="6567447" y="2697297"/>
            <a:ext cx="884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ISMR Stations</a:t>
            </a:r>
          </a:p>
        </p:txBody>
      </p:sp>
    </p:spTree>
    <p:extLst>
      <p:ext uri="{BB962C8B-B14F-4D97-AF65-F5344CB8AC3E}">
        <p14:creationId xmlns:p14="http://schemas.microsoft.com/office/powerpoint/2010/main" val="1324578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4;p33">
            <a:extLst>
              <a:ext uri="{FF2B5EF4-FFF2-40B4-BE49-F238E27FC236}">
                <a16:creationId xmlns:a16="http://schemas.microsoft.com/office/drawing/2014/main" id="{70865C6D-08B6-4B3E-994B-82437A8B2F93}"/>
              </a:ext>
            </a:extLst>
          </p:cNvPr>
          <p:cNvSpPr txBox="1">
            <a:spLocks/>
          </p:cNvSpPr>
          <p:nvPr/>
        </p:nvSpPr>
        <p:spPr>
          <a:xfrm>
            <a:off x="185461" y="1034480"/>
            <a:ext cx="2913019" cy="3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300"/>
              <a:buFont typeface="Calibri"/>
              <a:buChar char="●"/>
              <a:defRPr sz="2300" b="0" i="0" u="none" strike="noStrike" cap="non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1900"/>
              <a:buFont typeface="Calibri"/>
              <a:buChar char="○"/>
              <a:defRPr sz="1900" b="0" i="0" u="none" strike="noStrike" cap="non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900"/>
              <a:buFont typeface="Calibri"/>
              <a:buChar char="■"/>
              <a:defRPr sz="1900" b="0" i="0" u="none" strike="noStrike" cap="none">
                <a:solidFill>
                  <a:srgbClr val="BF0A3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900"/>
              <a:buFont typeface="Calibri"/>
              <a:buChar char="○"/>
              <a:defRPr sz="1900" b="0" i="0" u="none" strike="noStrike" cap="non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1900"/>
              <a:buFont typeface="Calibri"/>
              <a:buChar char="■"/>
              <a:defRPr sz="1900" b="0" i="0" u="none" strike="noStrike" cap="non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900"/>
              <a:buFont typeface="Calibri"/>
              <a:buChar char="●"/>
              <a:defRPr sz="1900" b="0" i="0" u="none" strike="noStrike" cap="none">
                <a:solidFill>
                  <a:srgbClr val="BF0A3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○"/>
              <a:def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900"/>
              <a:buFont typeface="Calibri"/>
              <a:buChar char="■"/>
              <a:defRPr sz="1900" b="0" i="0" u="none" strike="noStrike" cap="non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dirty="0"/>
              <a:t>High-rate (HR) scintillation data is processed by a geolocation algorithm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dirty="0"/>
              <a:t>Geolocated irregularity regions are amalgamated to create </a:t>
            </a:r>
            <a:r>
              <a:rPr lang="en-US" sz="1400" b="1" dirty="0"/>
              <a:t>Bubble Map</a:t>
            </a:r>
          </a:p>
        </p:txBody>
      </p:sp>
      <p:sp>
        <p:nvSpPr>
          <p:cNvPr id="185" name="Google Shape;185;p33"/>
          <p:cNvSpPr txBox="1">
            <a:spLocks noGrp="1"/>
          </p:cNvSpPr>
          <p:nvPr>
            <p:ph type="title"/>
          </p:nvPr>
        </p:nvSpPr>
        <p:spPr>
          <a:xfrm>
            <a:off x="228600" y="325051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COSMIC-2 Scintillation Products </a:t>
            </a:r>
            <a:endParaRPr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2149A6-8A62-4876-986C-458AEF9633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68" b="10315"/>
          <a:stretch/>
        </p:blipFill>
        <p:spPr>
          <a:xfrm>
            <a:off x="177022" y="2389156"/>
            <a:ext cx="4108602" cy="2201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A7162E-F1CD-4104-ABBF-E03973AEB3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9" t="1990" r="1685" b="9557"/>
          <a:stretch/>
        </p:blipFill>
        <p:spPr>
          <a:xfrm>
            <a:off x="4346916" y="2263491"/>
            <a:ext cx="4568483" cy="2439807"/>
          </a:xfrm>
          <a:prstGeom prst="rect">
            <a:avLst/>
          </a:prstGeom>
        </p:spPr>
      </p:pic>
      <p:sp>
        <p:nvSpPr>
          <p:cNvPr id="184" name="Google Shape;184;p33"/>
          <p:cNvSpPr txBox="1">
            <a:spLocks noGrp="1"/>
          </p:cNvSpPr>
          <p:nvPr>
            <p:ph type="body" idx="1"/>
          </p:nvPr>
        </p:nvSpPr>
        <p:spPr>
          <a:xfrm>
            <a:off x="5735596" y="1035688"/>
            <a:ext cx="3241095" cy="3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dirty="0"/>
              <a:t>Pseudo-S4 index generated from low-rate (LR) signal-to-noise (SNR) data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dirty="0"/>
              <a:t>The absence of scintillation establishes </a:t>
            </a:r>
            <a:r>
              <a:rPr lang="en-US" sz="1400" b="1" dirty="0"/>
              <a:t>All Clear </a:t>
            </a:r>
            <a:r>
              <a:rPr lang="en-US" sz="1400" dirty="0"/>
              <a:t>regions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400" dirty="0"/>
          </a:p>
        </p:txBody>
      </p:sp>
      <p:pic>
        <p:nvPicPr>
          <p:cNvPr id="2050" name="Picture 2" descr="Fig. 7">
            <a:extLst>
              <a:ext uri="{FF2B5EF4-FFF2-40B4-BE49-F238E27FC236}">
                <a16:creationId xmlns:a16="http://schemas.microsoft.com/office/drawing/2014/main" id="{754F0D90-C035-4FDE-801A-899A4EC3C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650" y="1005608"/>
            <a:ext cx="2364105" cy="154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6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>
            <a:spLocks noGrp="1"/>
          </p:cNvSpPr>
          <p:nvPr>
            <p:ph type="body" idx="1"/>
          </p:nvPr>
        </p:nvSpPr>
        <p:spPr>
          <a:xfrm>
            <a:off x="228599" y="886968"/>
            <a:ext cx="5174381" cy="3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sz="1400" dirty="0"/>
              <a:t>We began by mapping scintillation using S4 values from high-rate GNSS receivers, assigning them to ionospheric pierce points (IPPs) at ~350 km altitude. </a:t>
            </a:r>
          </a:p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sz="1400" dirty="0"/>
              <a:t>This method revealed localized signal disruptions but lacked regional context.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dirty="0"/>
              <a:t>Now, we compute a composite </a:t>
            </a:r>
            <a:r>
              <a:rPr lang="en-US" sz="1400" i="1" dirty="0"/>
              <a:t>I</a:t>
            </a:r>
            <a:r>
              <a:rPr lang="en-US" sz="1400" i="1" baseline="-25000" dirty="0"/>
              <a:t>T</a:t>
            </a:r>
            <a:r>
              <a:rPr lang="en-US" sz="1400" dirty="0"/>
              <a:t> Index for each geospatial tile, integrating:</a:t>
            </a:r>
          </a:p>
          <a:p>
            <a:pPr marL="628650" lvl="1" indent="-171450">
              <a:lnSpc>
                <a:spcPct val="10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400" dirty="0"/>
              <a:t>TEC magnitude and gradients</a:t>
            </a:r>
          </a:p>
          <a:p>
            <a:pPr marL="628650" lvl="1" indent="-171450">
              <a:lnSpc>
                <a:spcPct val="10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400" dirty="0"/>
              <a:t>Scintillation indices (S4, </a:t>
            </a:r>
            <a:r>
              <a:rPr lang="el-GR" sz="1400" dirty="0"/>
              <a:t>σφ)</a:t>
            </a:r>
            <a:endParaRPr lang="en-US" sz="1400" dirty="0"/>
          </a:p>
          <a:p>
            <a:pPr marL="628650" lvl="1" indent="-171450">
              <a:lnSpc>
                <a:spcPct val="100000"/>
              </a:lnSpc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400" dirty="0"/>
              <a:t>Geomagnetic activity (e.g., </a:t>
            </a:r>
            <a:r>
              <a:rPr lang="en-US" sz="1400" dirty="0" err="1"/>
              <a:t>dDst</a:t>
            </a:r>
            <a:r>
              <a:rPr lang="en-US" sz="1400" dirty="0"/>
              <a:t>/dt)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dirty="0"/>
              <a:t>Using nonlinear weighting, each tile is color-coded: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/>
              <a:t>🟢 Green = low impact 🟡 Yellow = moderate 🔴 Red = high risk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/>
              <a:t>This shift enables real-time, region-specific awareness of GNSS signal degradation potential.</a:t>
            </a:r>
          </a:p>
        </p:txBody>
      </p:sp>
      <p:sp>
        <p:nvSpPr>
          <p:cNvPr id="7" name="Google Shape;185;p33">
            <a:extLst>
              <a:ext uri="{FF2B5EF4-FFF2-40B4-BE49-F238E27FC236}">
                <a16:creationId xmlns:a16="http://schemas.microsoft.com/office/drawing/2014/main" id="{CC6D05D0-4985-4C4E-9672-181961A00C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325051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The Vision – IPP Mapping to Impact-Based Tiling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B50B5-3DF5-4132-B38B-FBEB5AD3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8" t="10837" r="14238" b="16745"/>
          <a:stretch/>
        </p:blipFill>
        <p:spPr>
          <a:xfrm>
            <a:off x="5442228" y="2775009"/>
            <a:ext cx="3454884" cy="2075082"/>
          </a:xfrm>
          <a:prstGeom prst="rect">
            <a:avLst/>
          </a:prstGeom>
        </p:spPr>
      </p:pic>
      <p:pic>
        <p:nvPicPr>
          <p:cNvPr id="6" name="Google Shape;149;p25">
            <a:extLst>
              <a:ext uri="{FF2B5EF4-FFF2-40B4-BE49-F238E27FC236}">
                <a16:creationId xmlns:a16="http://schemas.microsoft.com/office/drawing/2014/main" id="{E3BC1CCC-8144-41B2-B6A7-98B5A1F2E2A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0516" y="819601"/>
            <a:ext cx="3512419" cy="1955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4949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>
            <a:spLocks noGrp="1"/>
          </p:cNvSpPr>
          <p:nvPr>
            <p:ph type="body" idx="1"/>
          </p:nvPr>
        </p:nvSpPr>
        <p:spPr>
          <a:xfrm>
            <a:off x="301752" y="959671"/>
            <a:ext cx="8951976" cy="3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RTCM Overview &amp; Gaps</a:t>
            </a:r>
          </a:p>
          <a:p>
            <a:pPr marL="288925" lvl="0" indent="-288925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u="sng" dirty="0"/>
              <a:t>What is RTCM?</a:t>
            </a:r>
            <a:br>
              <a:rPr lang="en-US" sz="1600" dirty="0"/>
            </a:br>
            <a:r>
              <a:rPr lang="en-US" sz="1600" dirty="0"/>
              <a:t>Real-Time Correction Messaging standard developed by RTCM SC-104</a:t>
            </a:r>
            <a:br>
              <a:rPr lang="en-US" sz="1600" dirty="0"/>
            </a:br>
            <a:r>
              <a:rPr lang="en-US" sz="1600" dirty="0"/>
              <a:t>Widely used for RTK, PPP, DFMC corrections</a:t>
            </a:r>
            <a:br>
              <a:rPr lang="en-US" sz="1600" dirty="0"/>
            </a:br>
            <a:r>
              <a:rPr lang="en-US" sz="1600" dirty="0"/>
              <a:t>Modular, extensible format (RTCM 3.x used by most high-precision GNSS systems)</a:t>
            </a:r>
          </a:p>
          <a:p>
            <a:pPr marL="288925" lvl="0" indent="-288925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u="sng" dirty="0"/>
              <a:t>Key Features</a:t>
            </a:r>
            <a:br>
              <a:rPr lang="en-US" sz="1600" dirty="0"/>
            </a:br>
            <a:r>
              <a:rPr lang="en-US" sz="1600" dirty="0"/>
              <a:t>Supports GPS, GLONASS, Galileo, BeiDou</a:t>
            </a:r>
            <a:br>
              <a:rPr lang="en-US" sz="1600" dirty="0"/>
            </a:br>
            <a:r>
              <a:rPr lang="en-US" sz="1600" dirty="0"/>
              <a:t>Contains observation data (MSM), ephemerides, atmospheric corrections, and station metadata</a:t>
            </a:r>
          </a:p>
          <a:p>
            <a:pPr marL="288925" lvl="0" indent="-288925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u="sng" dirty="0"/>
              <a:t>Current Gap</a:t>
            </a:r>
            <a:br>
              <a:rPr lang="en-US" sz="1600" dirty="0"/>
            </a:br>
            <a:r>
              <a:rPr lang="en-US" sz="1600" dirty="0">
                <a:solidFill>
                  <a:srgbClr val="FF0000"/>
                </a:solidFill>
              </a:rPr>
              <a:t>No standardized message for ionospheric scintillation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>No S4 or </a:t>
            </a:r>
            <a:r>
              <a:rPr lang="el-GR" sz="1600" dirty="0">
                <a:solidFill>
                  <a:srgbClr val="FF0000"/>
                </a:solidFill>
              </a:rPr>
              <a:t>σ</a:t>
            </a:r>
            <a:r>
              <a:rPr lang="el-GR" sz="1600" baseline="-25000" dirty="0">
                <a:solidFill>
                  <a:srgbClr val="FF0000"/>
                </a:solidFill>
              </a:rPr>
              <a:t>φ</a:t>
            </a:r>
            <a:r>
              <a:rPr lang="el-GR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support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>No signal integrity flags for scintillation-prone links</a:t>
            </a:r>
            <a:endParaRPr sz="1600" dirty="0">
              <a:solidFill>
                <a:srgbClr val="FF0000"/>
              </a:solidFill>
            </a:endParaRPr>
          </a:p>
        </p:txBody>
      </p:sp>
      <p:sp>
        <p:nvSpPr>
          <p:cNvPr id="7" name="Google Shape;185;p33">
            <a:extLst>
              <a:ext uri="{FF2B5EF4-FFF2-40B4-BE49-F238E27FC236}">
                <a16:creationId xmlns:a16="http://schemas.microsoft.com/office/drawing/2014/main" id="{CC6D05D0-4985-4C4E-9672-181961A00C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389059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The Vision – Future Scintillation Product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013250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915400" cy="3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/>
              <a:t>Pathway to Scintillation-Enhanced RTCM</a:t>
            </a:r>
          </a:p>
          <a:p>
            <a:pPr marL="344488" lvl="0" indent="-3444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u="sng" dirty="0"/>
              <a:t>Why Add Scintillation Metrics?</a:t>
            </a:r>
            <a:br>
              <a:rPr lang="en-US" sz="1600" u="sng" dirty="0"/>
            </a:br>
            <a:r>
              <a:rPr lang="en-US" sz="1600" dirty="0"/>
              <a:t>Enable real-time mitigation of signal degradation</a:t>
            </a:r>
            <a:br>
              <a:rPr lang="en-US" sz="1600" dirty="0"/>
            </a:br>
            <a:r>
              <a:rPr lang="en-US" sz="1600" dirty="0"/>
              <a:t>Improve resilience in GNSS navigation, especially at low and high latitudes and during geomagnetic storms</a:t>
            </a:r>
            <a:endParaRPr lang="en-US" sz="1600" u="sng" dirty="0"/>
          </a:p>
          <a:p>
            <a:pPr marL="344488" lvl="0" indent="-344488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u="sng" dirty="0"/>
              <a:t>Proposed Additions to RTCM</a:t>
            </a:r>
          </a:p>
          <a:p>
            <a:pPr marL="344488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New message type (e.g., MSM-</a:t>
            </a:r>
            <a:r>
              <a:rPr lang="en-US" sz="1600" dirty="0" err="1"/>
              <a:t>Scint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	Fields: Satellite ID, time, elevation, S4, </a:t>
            </a:r>
            <a:r>
              <a:rPr lang="el-GR" sz="1600" dirty="0" err="1"/>
              <a:t>σ</a:t>
            </a:r>
            <a:r>
              <a:rPr lang="el-GR" sz="1600" baseline="-25000" dirty="0" err="1"/>
              <a:t>φ</a:t>
            </a:r>
            <a:r>
              <a:rPr lang="el-GR" sz="1600" dirty="0"/>
              <a:t>, </a:t>
            </a:r>
            <a:r>
              <a:rPr lang="en-US" sz="1600" dirty="0"/>
              <a:t>confidence level</a:t>
            </a:r>
          </a:p>
          <a:p>
            <a:pPr marL="344488" lv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Backward-compatible encoding</a:t>
            </a:r>
          </a:p>
          <a:p>
            <a:pPr marL="344488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Alignment with space weather classification systems</a:t>
            </a:r>
          </a:p>
          <a:p>
            <a:pPr marL="344488" lvl="0" indent="-3365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u="sng" dirty="0"/>
              <a:t>Next Steps</a:t>
            </a:r>
            <a:br>
              <a:rPr lang="en-US" sz="1600" dirty="0"/>
            </a:br>
            <a:r>
              <a:rPr lang="en-US" sz="1600" dirty="0"/>
              <a:t>Define proposal for RTCM SC-104 committee</a:t>
            </a:r>
            <a:br>
              <a:rPr lang="en-US" sz="1600" dirty="0"/>
            </a:br>
            <a:r>
              <a:rPr lang="en-US" sz="1600" dirty="0"/>
              <a:t>Validate against multi-vendor receivers</a:t>
            </a:r>
            <a:br>
              <a:rPr lang="en-US" sz="1600" dirty="0"/>
            </a:br>
            <a:r>
              <a:rPr lang="en-US" sz="1600" dirty="0"/>
              <a:t>Coordinate with ICG, IGS, and manufacturers for adoption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Google Shape;185;p33">
            <a:extLst>
              <a:ext uri="{FF2B5EF4-FFF2-40B4-BE49-F238E27FC236}">
                <a16:creationId xmlns:a16="http://schemas.microsoft.com/office/drawing/2014/main" id="{CC6D05D0-4985-4C4E-9672-181961A00C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352483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The Vision – Future Scintillation Product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381532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>
            <a:spLocks noGrp="1"/>
          </p:cNvSpPr>
          <p:nvPr>
            <p:ph type="body" idx="1"/>
          </p:nvPr>
        </p:nvSpPr>
        <p:spPr>
          <a:xfrm>
            <a:off x="224264" y="817170"/>
            <a:ext cx="7095978" cy="3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/>
              <a:t>Current Operational and Experimental Products:</a:t>
            </a:r>
            <a:br>
              <a:rPr lang="en-US" sz="1400" b="1" dirty="0"/>
            </a:br>
            <a:r>
              <a:rPr lang="en-US" sz="1400" dirty="0"/>
              <a:t>Bubble Map, All Clear product</a:t>
            </a:r>
            <a:br>
              <a:rPr lang="en-US" sz="1400" b="1" dirty="0"/>
            </a:br>
            <a:r>
              <a:rPr lang="en-US" sz="1400" i="1" dirty="0"/>
              <a:t>S4</a:t>
            </a:r>
            <a:r>
              <a:rPr lang="en-US" sz="1400" dirty="0"/>
              <a:t> IPP Map – Real-time amplitude scintillation</a:t>
            </a:r>
            <a:br>
              <a:rPr lang="en-US" sz="1400" dirty="0"/>
            </a:br>
            <a:r>
              <a:rPr lang="el-GR" sz="1400" i="1" dirty="0"/>
              <a:t>σ</a:t>
            </a:r>
            <a:r>
              <a:rPr lang="el-GR" sz="1400" i="1" baseline="-25000" dirty="0"/>
              <a:t>φ</a:t>
            </a:r>
            <a:r>
              <a:rPr lang="el-GR" sz="1400" dirty="0"/>
              <a:t> </a:t>
            </a:r>
            <a:r>
              <a:rPr lang="en-US" sz="1400" dirty="0"/>
              <a:t>IPP Map – Real-time phase scintillation</a:t>
            </a:r>
            <a:br>
              <a:rPr lang="en-US" sz="1400" dirty="0"/>
            </a:br>
            <a:r>
              <a:rPr lang="en-US" sz="1400" dirty="0"/>
              <a:t>ROTI IPP Map – Rate of TEC Index as a proxy for irregularities</a:t>
            </a:r>
            <a:br>
              <a:rPr lang="en-US" sz="1400" dirty="0"/>
            </a:br>
            <a:r>
              <a:rPr lang="en-US" sz="1400" dirty="0"/>
              <a:t>IPP-Based Visualizations – Satellite-receiver geometry mapped at 350 km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/>
              <a:t>Goals of Industry Collaboration:</a:t>
            </a:r>
            <a:br>
              <a:rPr lang="en-US" sz="1400" dirty="0"/>
            </a:br>
            <a:r>
              <a:rPr lang="en-US" sz="1400" dirty="0"/>
              <a:t>Align space weather products with operational GNSS user needs</a:t>
            </a:r>
            <a:br>
              <a:rPr lang="en-US" sz="1400" dirty="0"/>
            </a:br>
            <a:r>
              <a:rPr lang="en-US" sz="1400" dirty="0"/>
              <a:t>Validate impact indices (e.g., </a:t>
            </a:r>
            <a:r>
              <a:rPr lang="en-US" sz="1400" i="1" dirty="0"/>
              <a:t>S4</a:t>
            </a:r>
            <a:r>
              <a:rPr lang="en-US" sz="1400" dirty="0"/>
              <a:t>, </a:t>
            </a:r>
            <a:r>
              <a:rPr lang="el-GR" sz="1400" i="1" dirty="0"/>
              <a:t>σ</a:t>
            </a:r>
            <a:r>
              <a:rPr lang="el-GR" sz="1400" i="1" baseline="-25000" dirty="0"/>
              <a:t>φ</a:t>
            </a:r>
            <a:r>
              <a:rPr lang="el-GR" sz="1400" dirty="0"/>
              <a:t>, </a:t>
            </a:r>
            <a:r>
              <a:rPr lang="en-US" sz="1400" dirty="0"/>
              <a:t>ROTI) with real-world receiver performance</a:t>
            </a:r>
            <a:br>
              <a:rPr lang="en-US" sz="1400" dirty="0"/>
            </a:br>
            <a:r>
              <a:rPr lang="en-US" sz="1400" dirty="0"/>
              <a:t>Co-design alert formats, thresholds, and delivery mechanisms</a:t>
            </a:r>
            <a:br>
              <a:rPr lang="en-US" sz="1400" dirty="0"/>
            </a:br>
            <a:r>
              <a:rPr lang="en-US" sz="1400" dirty="0"/>
              <a:t>Incorporate feedback to improve accuracy and usability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/>
              <a:t>Questions for Discussion:</a:t>
            </a:r>
            <a:br>
              <a:rPr lang="en-US" sz="1400" dirty="0"/>
            </a:br>
            <a:r>
              <a:rPr lang="en-US" sz="1400" dirty="0"/>
              <a:t>Would extending RTCM with scintillation-related flags and messages benefit your systems?</a:t>
            </a:r>
            <a:br>
              <a:rPr lang="en-US" sz="1400" dirty="0"/>
            </a:br>
            <a:r>
              <a:rPr lang="en-US" sz="1400" dirty="0"/>
              <a:t>Would a composite tile-based map  of GNSS degradation risk be useful for your applications?</a:t>
            </a:r>
            <a:br>
              <a:rPr lang="en-US" sz="1400" dirty="0"/>
            </a:br>
            <a:endParaRPr sz="1400" dirty="0"/>
          </a:p>
        </p:txBody>
      </p:sp>
      <p:sp>
        <p:nvSpPr>
          <p:cNvPr id="185" name="Google Shape;185;p33"/>
          <p:cNvSpPr txBox="1">
            <a:spLocks noGrp="1"/>
          </p:cNvSpPr>
          <p:nvPr>
            <p:ph type="title"/>
          </p:nvPr>
        </p:nvSpPr>
        <p:spPr>
          <a:xfrm>
            <a:off x="228600" y="325051"/>
            <a:ext cx="86868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Partnering with Industry: Products, Feedback &amp; Future Directions</a:t>
            </a:r>
            <a:endParaRPr sz="2400" dirty="0"/>
          </a:p>
        </p:txBody>
      </p:sp>
      <p:pic>
        <p:nvPicPr>
          <p:cNvPr id="4" name="Google Shape;149;p25">
            <a:extLst>
              <a:ext uri="{FF2B5EF4-FFF2-40B4-BE49-F238E27FC236}">
                <a16:creationId xmlns:a16="http://schemas.microsoft.com/office/drawing/2014/main" id="{30BBC681-98C9-435A-86AA-DF9C665A086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0519" y="838812"/>
            <a:ext cx="1538067" cy="98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2;p25">
            <a:extLst>
              <a:ext uri="{FF2B5EF4-FFF2-40B4-BE49-F238E27FC236}">
                <a16:creationId xmlns:a16="http://schemas.microsoft.com/office/drawing/2014/main" id="{95536F51-9A91-4E0F-B013-754BE4547A3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4762" y="2698803"/>
            <a:ext cx="1648688" cy="98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AE4FC-1D58-421D-9C22-9758484E2D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8" t="10837" r="14238" b="16745"/>
          <a:stretch/>
        </p:blipFill>
        <p:spPr>
          <a:xfrm>
            <a:off x="7149434" y="3666648"/>
            <a:ext cx="1922304" cy="1154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A692A7-63F1-4176-BE4C-7135E5BF09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368" b="10315"/>
          <a:stretch/>
        </p:blipFill>
        <p:spPr>
          <a:xfrm>
            <a:off x="5661867" y="906757"/>
            <a:ext cx="1729880" cy="926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851C16-632B-46B4-9C77-131EA48FD4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9" t="1990" r="1685" b="9557"/>
          <a:stretch/>
        </p:blipFill>
        <p:spPr>
          <a:xfrm>
            <a:off x="5639395" y="1779892"/>
            <a:ext cx="1912861" cy="1021567"/>
          </a:xfrm>
          <a:prstGeom prst="rect">
            <a:avLst/>
          </a:prstGeom>
        </p:spPr>
      </p:pic>
      <p:pic>
        <p:nvPicPr>
          <p:cNvPr id="5" name="Google Shape;151;p25">
            <a:extLst>
              <a:ext uri="{FF2B5EF4-FFF2-40B4-BE49-F238E27FC236}">
                <a16:creationId xmlns:a16="http://schemas.microsoft.com/office/drawing/2014/main" id="{3C0D4ACF-CFC1-4FCE-B2E5-7EF19CE1D16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23050" y="1841509"/>
            <a:ext cx="1575536" cy="883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705594"/>
      </p:ext>
    </p:extLst>
  </p:cSld>
  <p:clrMapOvr>
    <a:masterClrMapping/>
  </p:clrMapOvr>
</p:sld>
</file>

<file path=ppt/theme/theme1.xml><?xml version="1.0" encoding="utf-8"?>
<a:theme xmlns:a="http://schemas.openxmlformats.org/drawingml/2006/main" name="SWPC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3087"/>
      </a:accent1>
      <a:accent2>
        <a:srgbClr val="0085CA"/>
      </a:accent2>
      <a:accent3>
        <a:srgbClr val="C9DAF8"/>
      </a:accent3>
      <a:accent4>
        <a:srgbClr val="BF0A30"/>
      </a:accent4>
      <a:accent5>
        <a:srgbClr val="00FFFF"/>
      </a:accent5>
      <a:accent6>
        <a:srgbClr val="FFD700"/>
      </a:accent6>
      <a:hlink>
        <a:srgbClr val="000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38059</TotalTime>
  <Words>816</Words>
  <Application>Microsoft Macintosh PowerPoint</Application>
  <PresentationFormat>On-screen Show (16:9)</PresentationFormat>
  <Paragraphs>64</Paragraphs>
  <Slides>12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Merriweather</vt:lpstr>
      <vt:lpstr>Wingdings</vt:lpstr>
      <vt:lpstr>SWPC</vt:lpstr>
      <vt:lpstr>Future Scintillation Products: Enabling Resilient GNSS Performance in Challenging Conditions</vt:lpstr>
      <vt:lpstr>What’s coming next in GNSS space weather products—and how it can benefit your systems</vt:lpstr>
      <vt:lpstr>Why Scintillation Matters to Industry</vt:lpstr>
      <vt:lpstr>Data Sources and Tech Stack</vt:lpstr>
      <vt:lpstr>COSMIC-2 Scintillation Products </vt:lpstr>
      <vt:lpstr>The Vision – IPP Mapping to Impact-Based Tiling</vt:lpstr>
      <vt:lpstr>The Vision – Future Scintillation Product</vt:lpstr>
      <vt:lpstr>The Vision – Future Scintillation Product</vt:lpstr>
      <vt:lpstr>Partnering with Industry: Products, Feedback &amp; Future Directions</vt:lpstr>
      <vt:lpstr>Call to Action &amp; Contact</vt:lpstr>
      <vt:lpstr>PowerPoint Presentation</vt:lpstr>
      <vt:lpstr>Current Limitations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tibor</dc:creator>
  <cp:lastModifiedBy>Tzu-Wei Fang</cp:lastModifiedBy>
  <cp:revision>52</cp:revision>
  <dcterms:modified xsi:type="dcterms:W3CDTF">2025-05-21T00:46:16Z</dcterms:modified>
</cp:coreProperties>
</file>