
<file path=[Content_Types].xml><?xml version="1.0" encoding="utf-8"?>
<Types xmlns="http://schemas.openxmlformats.org/package/2006/content-types">
  <Default Extension="emf" ContentType="image/x-emf"/>
  <Default Extension="jpeg" ContentType="image/jpeg"/>
  <Default Extension="m4v" ContentType="video/unknown"/>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7" r:id="rId2"/>
    <p:sldId id="1035" r:id="rId3"/>
    <p:sldId id="1036" r:id="rId4"/>
    <p:sldId id="1038" r:id="rId5"/>
    <p:sldId id="1039" r:id="rId6"/>
    <p:sldId id="1040" r:id="rId7"/>
    <p:sldId id="1041" r:id="rId8"/>
    <p:sldId id="1050" r:id="rId9"/>
    <p:sldId id="1044" r:id="rId10"/>
    <p:sldId id="299" r:id="rId11"/>
    <p:sldId id="104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77"/>
    <p:restoredTop sz="96405"/>
  </p:normalViewPr>
  <p:slideViewPr>
    <p:cSldViewPr snapToGrid="0">
      <p:cViewPr varScale="1">
        <p:scale>
          <a:sx n="148" d="100"/>
          <a:sy n="148" d="100"/>
        </p:scale>
        <p:origin x="408" y="184"/>
      </p:cViewPr>
      <p:guideLst/>
    </p:cSldViewPr>
  </p:slideViewPr>
  <p:notesTextViewPr>
    <p:cViewPr>
      <p:scale>
        <a:sx n="1" d="1"/>
        <a:sy n="1" d="1"/>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E4CAE-D3EA-A84B-A32C-788B98AFA00B}" type="datetimeFigureOut">
              <a:rPr lang="en-US" smtClean="0"/>
              <a:t>5/18/25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DAE9F-4393-3C4E-8F54-5DC5790F7D19}" type="slidenum">
              <a:rPr lang="en-US" smtClean="0"/>
              <a:t>‹#›</a:t>
            </a:fld>
            <a:endParaRPr lang="en-US"/>
          </a:p>
        </p:txBody>
      </p:sp>
    </p:spTree>
    <p:extLst>
      <p:ext uri="{BB962C8B-B14F-4D97-AF65-F5344CB8AC3E}">
        <p14:creationId xmlns:p14="http://schemas.microsoft.com/office/powerpoint/2010/main" val="386525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8c7393db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98c7393d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08f2ca801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08f2ca801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5F71-CD84-1436-F2E8-02CFA41D0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7A09E7-6F48-DF18-B8E0-8673DA362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F9C998-301D-D648-028C-70343A581E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9D80D14-C4AA-4C69-224B-FBA928854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ADE94-F292-F631-1C3D-D4D78C5F99E8}"/>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414369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4800-5305-71B1-90D1-4DC80CBF1C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695A92-DE8F-B991-43F7-3B90A57717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76E7C-E13A-16FA-8CFF-BAB35D92B1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11DB4B-CA53-2EFE-4AC4-C6C56831B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EA413-2823-B077-A0F6-01B92C58FB95}"/>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60038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B1359-3931-7168-B167-45228E10F1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F255CA-84E7-A197-B1D8-4645A6F2A8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15043-4ABC-4965-C3D5-723573D4E70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B54309-6F0C-1328-87B5-CE4121B5D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3E724-0375-C104-DBCE-EAAC6A11F0C6}"/>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4287952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NOAA Logo - Light">
  <p:cSld name="Title Slide - NOAA Logo - Light">
    <p:spTree>
      <p:nvGrpSpPr>
        <p:cNvPr id="1" name="Shape 17"/>
        <p:cNvGrpSpPr/>
        <p:nvPr/>
      </p:nvGrpSpPr>
      <p:grpSpPr>
        <a:xfrm>
          <a:off x="0" y="0"/>
          <a:ext cx="0" cy="0"/>
          <a:chOff x="0" y="0"/>
          <a:chExt cx="0" cy="0"/>
        </a:xfrm>
      </p:grpSpPr>
      <p:sp>
        <p:nvSpPr>
          <p:cNvPr id="18" name="Google Shape;18;p3"/>
          <p:cNvSpPr/>
          <p:nvPr/>
        </p:nvSpPr>
        <p:spPr>
          <a:xfrm>
            <a:off x="3352800" y="1752600"/>
            <a:ext cx="8851200" cy="3357600"/>
          </a:xfrm>
          <a:prstGeom prst="rect">
            <a:avLst/>
          </a:prstGeom>
          <a:solidFill>
            <a:srgbClr val="003087"/>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9" name="Google Shape;19;p3"/>
          <p:cNvSpPr txBox="1">
            <a:spLocks noGrp="1"/>
          </p:cNvSpPr>
          <p:nvPr>
            <p:ph type="ctrTitle"/>
          </p:nvPr>
        </p:nvSpPr>
        <p:spPr>
          <a:xfrm>
            <a:off x="5167100" y="1746633"/>
            <a:ext cx="7010400" cy="3333200"/>
          </a:xfrm>
          <a:prstGeom prst="rect">
            <a:avLst/>
          </a:prstGeom>
          <a:ln>
            <a:noFill/>
          </a:ln>
        </p:spPr>
        <p:txBody>
          <a:bodyPr spcFirstLastPara="1" wrap="square" lIns="0" tIns="0" rIns="91425" bIns="0" anchor="ctr" anchorCtr="0">
            <a:normAutofit/>
          </a:bodyPr>
          <a:lstStyle>
            <a:lvl1pPr lvl="0" rtl="0">
              <a:spcBef>
                <a:spcPts val="0"/>
              </a:spcBef>
              <a:spcAft>
                <a:spcPts val="0"/>
              </a:spcAft>
              <a:buClr>
                <a:srgbClr val="FFFFFF"/>
              </a:buClr>
              <a:buSzPts val="5500"/>
              <a:buFont typeface="Calibri"/>
              <a:buNone/>
              <a:defRPr sz="7333" b="1">
                <a:solidFill>
                  <a:srgbClr val="FFFFFF"/>
                </a:solidFill>
                <a:latin typeface="Calibri"/>
                <a:ea typeface="Calibri"/>
                <a:cs typeface="Calibri"/>
                <a:sym typeface="Calibri"/>
              </a:defRPr>
            </a:lvl1pPr>
            <a:lvl2pPr lvl="1" rtl="0">
              <a:spcBef>
                <a:spcPts val="0"/>
              </a:spcBef>
              <a:spcAft>
                <a:spcPts val="0"/>
              </a:spcAft>
              <a:buClr>
                <a:srgbClr val="FFFFFF"/>
              </a:buClr>
              <a:buSzPts val="5200"/>
              <a:buNone/>
              <a:defRPr sz="6933">
                <a:solidFill>
                  <a:srgbClr val="FFFFFF"/>
                </a:solidFill>
              </a:defRPr>
            </a:lvl2pPr>
            <a:lvl3pPr lvl="2" rtl="0">
              <a:spcBef>
                <a:spcPts val="0"/>
              </a:spcBef>
              <a:spcAft>
                <a:spcPts val="0"/>
              </a:spcAft>
              <a:buClr>
                <a:srgbClr val="FFFFFF"/>
              </a:buClr>
              <a:buSzPts val="5200"/>
              <a:buNone/>
              <a:defRPr sz="6933">
                <a:solidFill>
                  <a:srgbClr val="FFFFFF"/>
                </a:solidFill>
              </a:defRPr>
            </a:lvl3pPr>
            <a:lvl4pPr lvl="3" rtl="0">
              <a:spcBef>
                <a:spcPts val="0"/>
              </a:spcBef>
              <a:spcAft>
                <a:spcPts val="0"/>
              </a:spcAft>
              <a:buClr>
                <a:srgbClr val="FFFFFF"/>
              </a:buClr>
              <a:buSzPts val="5200"/>
              <a:buNone/>
              <a:defRPr sz="6933">
                <a:solidFill>
                  <a:srgbClr val="FFFFFF"/>
                </a:solidFill>
              </a:defRPr>
            </a:lvl4pPr>
            <a:lvl5pPr lvl="4" rtl="0">
              <a:spcBef>
                <a:spcPts val="0"/>
              </a:spcBef>
              <a:spcAft>
                <a:spcPts val="0"/>
              </a:spcAft>
              <a:buClr>
                <a:srgbClr val="FFFFFF"/>
              </a:buClr>
              <a:buSzPts val="5200"/>
              <a:buNone/>
              <a:defRPr sz="6933">
                <a:solidFill>
                  <a:srgbClr val="FFFFFF"/>
                </a:solidFill>
              </a:defRPr>
            </a:lvl5pPr>
            <a:lvl6pPr lvl="5" rtl="0">
              <a:spcBef>
                <a:spcPts val="0"/>
              </a:spcBef>
              <a:spcAft>
                <a:spcPts val="0"/>
              </a:spcAft>
              <a:buClr>
                <a:srgbClr val="FFFFFF"/>
              </a:buClr>
              <a:buSzPts val="5200"/>
              <a:buNone/>
              <a:defRPr sz="6933">
                <a:solidFill>
                  <a:srgbClr val="FFFFFF"/>
                </a:solidFill>
              </a:defRPr>
            </a:lvl6pPr>
            <a:lvl7pPr lvl="6" rtl="0">
              <a:spcBef>
                <a:spcPts val="0"/>
              </a:spcBef>
              <a:spcAft>
                <a:spcPts val="0"/>
              </a:spcAft>
              <a:buClr>
                <a:srgbClr val="FFFFFF"/>
              </a:buClr>
              <a:buSzPts val="5200"/>
              <a:buNone/>
              <a:defRPr sz="6933">
                <a:solidFill>
                  <a:srgbClr val="FFFFFF"/>
                </a:solidFill>
              </a:defRPr>
            </a:lvl7pPr>
            <a:lvl8pPr lvl="7" rtl="0">
              <a:spcBef>
                <a:spcPts val="0"/>
              </a:spcBef>
              <a:spcAft>
                <a:spcPts val="0"/>
              </a:spcAft>
              <a:buClr>
                <a:srgbClr val="FFFFFF"/>
              </a:buClr>
              <a:buSzPts val="5200"/>
              <a:buNone/>
              <a:defRPr sz="6933">
                <a:solidFill>
                  <a:srgbClr val="FFFFFF"/>
                </a:solidFill>
              </a:defRPr>
            </a:lvl8pPr>
            <a:lvl9pPr lvl="8" rtl="0">
              <a:spcBef>
                <a:spcPts val="0"/>
              </a:spcBef>
              <a:spcAft>
                <a:spcPts val="0"/>
              </a:spcAft>
              <a:buClr>
                <a:srgbClr val="FFFFFF"/>
              </a:buClr>
              <a:buSzPts val="5200"/>
              <a:buNone/>
              <a:defRPr sz="6933">
                <a:solidFill>
                  <a:srgbClr val="FFFFFF"/>
                </a:solidFill>
              </a:defRPr>
            </a:lvl9pPr>
          </a:lstStyle>
          <a:p>
            <a:endParaRPr/>
          </a:p>
        </p:txBody>
      </p:sp>
      <p:sp>
        <p:nvSpPr>
          <p:cNvPr id="20" name="Google Shape;20;p3"/>
          <p:cNvSpPr txBox="1">
            <a:spLocks noGrp="1"/>
          </p:cNvSpPr>
          <p:nvPr>
            <p:ph type="subTitle" idx="1"/>
          </p:nvPr>
        </p:nvSpPr>
        <p:spPr>
          <a:xfrm>
            <a:off x="5172967" y="5105400"/>
            <a:ext cx="7010400" cy="1752800"/>
          </a:xfrm>
          <a:prstGeom prst="rect">
            <a:avLst/>
          </a:prstGeom>
          <a:ln>
            <a:noFill/>
          </a:ln>
        </p:spPr>
        <p:txBody>
          <a:bodyPr spcFirstLastPara="1" wrap="square" lIns="91425" tIns="91425" rIns="91425" bIns="91425" anchor="t" anchorCtr="0">
            <a:normAutofit/>
          </a:bodyPr>
          <a:lstStyle>
            <a:lvl1pPr lvl="0" rtl="0">
              <a:lnSpc>
                <a:spcPct val="100000"/>
              </a:lnSpc>
              <a:spcBef>
                <a:spcPts val="0"/>
              </a:spcBef>
              <a:spcAft>
                <a:spcPts val="0"/>
              </a:spcAft>
              <a:buSzPts val="3000"/>
              <a:buNone/>
              <a:defRPr sz="4000" b="1"/>
            </a:lvl1pPr>
            <a:lvl2pPr lvl="1" rtl="0">
              <a:lnSpc>
                <a:spcPct val="100000"/>
              </a:lnSpc>
              <a:spcBef>
                <a:spcPts val="0"/>
              </a:spcBef>
              <a:spcAft>
                <a:spcPts val="0"/>
              </a:spcAft>
              <a:buClr>
                <a:srgbClr val="003087"/>
              </a:buClr>
              <a:buSzPts val="2800"/>
              <a:buNone/>
              <a:defRPr sz="3733" b="1">
                <a:solidFill>
                  <a:srgbClr val="003087"/>
                </a:solidFill>
              </a:defRPr>
            </a:lvl2pPr>
            <a:lvl3pPr lvl="2" rtl="0">
              <a:lnSpc>
                <a:spcPct val="100000"/>
              </a:lnSpc>
              <a:spcBef>
                <a:spcPts val="0"/>
              </a:spcBef>
              <a:spcAft>
                <a:spcPts val="0"/>
              </a:spcAft>
              <a:buClr>
                <a:srgbClr val="003087"/>
              </a:buClr>
              <a:buSzPts val="2800"/>
              <a:buNone/>
              <a:defRPr sz="3733" b="1">
                <a:solidFill>
                  <a:srgbClr val="003087"/>
                </a:solidFill>
              </a:defRPr>
            </a:lvl3pPr>
            <a:lvl4pPr lvl="3" rtl="0">
              <a:lnSpc>
                <a:spcPct val="100000"/>
              </a:lnSpc>
              <a:spcBef>
                <a:spcPts val="0"/>
              </a:spcBef>
              <a:spcAft>
                <a:spcPts val="0"/>
              </a:spcAft>
              <a:buClr>
                <a:srgbClr val="003087"/>
              </a:buClr>
              <a:buSzPts val="2800"/>
              <a:buNone/>
              <a:defRPr sz="3733" b="1">
                <a:solidFill>
                  <a:srgbClr val="003087"/>
                </a:solidFill>
              </a:defRPr>
            </a:lvl4pPr>
            <a:lvl5pPr lvl="4" rtl="0">
              <a:lnSpc>
                <a:spcPct val="100000"/>
              </a:lnSpc>
              <a:spcBef>
                <a:spcPts val="0"/>
              </a:spcBef>
              <a:spcAft>
                <a:spcPts val="0"/>
              </a:spcAft>
              <a:buSzPts val="2800"/>
              <a:buNone/>
              <a:defRPr sz="3733" b="1"/>
            </a:lvl5pPr>
            <a:lvl6pPr lvl="5" rtl="0">
              <a:lnSpc>
                <a:spcPct val="100000"/>
              </a:lnSpc>
              <a:spcBef>
                <a:spcPts val="0"/>
              </a:spcBef>
              <a:spcAft>
                <a:spcPts val="0"/>
              </a:spcAft>
              <a:buClr>
                <a:srgbClr val="003087"/>
              </a:buClr>
              <a:buSzPts val="2800"/>
              <a:buNone/>
              <a:defRPr sz="3733" b="1">
                <a:solidFill>
                  <a:srgbClr val="003087"/>
                </a:solidFill>
              </a:defRPr>
            </a:lvl6pPr>
            <a:lvl7pPr lvl="6" rtl="0">
              <a:lnSpc>
                <a:spcPct val="100000"/>
              </a:lnSpc>
              <a:spcBef>
                <a:spcPts val="0"/>
              </a:spcBef>
              <a:spcAft>
                <a:spcPts val="0"/>
              </a:spcAft>
              <a:buClr>
                <a:srgbClr val="003087"/>
              </a:buClr>
              <a:buSzPts val="2800"/>
              <a:buNone/>
              <a:defRPr sz="3733" b="1">
                <a:solidFill>
                  <a:srgbClr val="003087"/>
                </a:solidFill>
              </a:defRPr>
            </a:lvl7pPr>
            <a:lvl8pPr lvl="7" rtl="0">
              <a:lnSpc>
                <a:spcPct val="100000"/>
              </a:lnSpc>
              <a:spcBef>
                <a:spcPts val="0"/>
              </a:spcBef>
              <a:spcAft>
                <a:spcPts val="0"/>
              </a:spcAft>
              <a:buClr>
                <a:srgbClr val="003087"/>
              </a:buClr>
              <a:buSzPts val="2800"/>
              <a:buNone/>
              <a:defRPr sz="3733" b="1">
                <a:solidFill>
                  <a:srgbClr val="003087"/>
                </a:solidFill>
              </a:defRPr>
            </a:lvl8pPr>
            <a:lvl9pPr lvl="8" rtl="0">
              <a:lnSpc>
                <a:spcPct val="100000"/>
              </a:lnSpc>
              <a:spcBef>
                <a:spcPts val="0"/>
              </a:spcBef>
              <a:spcAft>
                <a:spcPts val="0"/>
              </a:spcAft>
              <a:buClr>
                <a:srgbClr val="003087"/>
              </a:buClr>
              <a:buSzPts val="2800"/>
              <a:buNone/>
              <a:defRPr sz="3733" b="1">
                <a:solidFill>
                  <a:srgbClr val="003087"/>
                </a:solidFill>
              </a:defRPr>
            </a:lvl9pPr>
          </a:lstStyle>
          <a:p>
            <a:endParaRPr/>
          </a:p>
        </p:txBody>
      </p:sp>
      <p:pic>
        <p:nvPicPr>
          <p:cNvPr id="21" name="Google Shape;21;p3"/>
          <p:cNvPicPr preferRelativeResize="0"/>
          <p:nvPr/>
        </p:nvPicPr>
        <p:blipFill rotWithShape="1">
          <a:blip r:embed="rId2">
            <a:alphaModFix/>
          </a:blip>
          <a:srcRect t="140" b="-139"/>
          <a:stretch/>
        </p:blipFill>
        <p:spPr>
          <a:xfrm>
            <a:off x="-9446" y="-9380"/>
            <a:ext cx="5791199" cy="6888397"/>
          </a:xfrm>
          <a:prstGeom prst="rect">
            <a:avLst/>
          </a:prstGeom>
          <a:noFill/>
          <a:ln>
            <a:noFill/>
          </a:ln>
        </p:spPr>
      </p:pic>
      <p:sp>
        <p:nvSpPr>
          <p:cNvPr id="22" name="Google Shape;22;p3"/>
          <p:cNvSpPr/>
          <p:nvPr/>
        </p:nvSpPr>
        <p:spPr>
          <a:xfrm flipH="1">
            <a:off x="1859917" y="0"/>
            <a:ext cx="2438400" cy="2438400"/>
          </a:xfrm>
          <a:prstGeom prst="parallelogram">
            <a:avLst>
              <a:gd name="adj" fmla="val 42855"/>
            </a:avLst>
          </a:prstGeom>
          <a:solidFill>
            <a:srgbClr val="0085CA">
              <a:alpha val="4000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23" name="Google Shape;23;p3"/>
          <p:cNvPicPr preferRelativeResize="0"/>
          <p:nvPr/>
        </p:nvPicPr>
        <p:blipFill rotWithShape="1">
          <a:blip r:embed="rId3">
            <a:alphaModFix/>
          </a:blip>
          <a:srcRect l="16481" r="16300"/>
          <a:stretch/>
        </p:blipFill>
        <p:spPr>
          <a:xfrm>
            <a:off x="3188501" y="2514600"/>
            <a:ext cx="1869865" cy="1828800"/>
          </a:xfrm>
          <a:prstGeom prst="rect">
            <a:avLst/>
          </a:prstGeom>
          <a:noFill/>
          <a:ln>
            <a:noFill/>
          </a:ln>
        </p:spPr>
      </p:pic>
      <p:sp>
        <p:nvSpPr>
          <p:cNvPr id="24" name="Google Shape;24;p3"/>
          <p:cNvSpPr txBox="1"/>
          <p:nvPr/>
        </p:nvSpPr>
        <p:spPr>
          <a:xfrm>
            <a:off x="3285767" y="0"/>
            <a:ext cx="8918400" cy="389787"/>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533" i="1">
                <a:solidFill>
                  <a:srgbClr val="003087"/>
                </a:solidFill>
                <a:latin typeface="Calibri"/>
                <a:ea typeface="Calibri"/>
                <a:cs typeface="Calibri"/>
                <a:sym typeface="Calibri"/>
              </a:rPr>
              <a:t>Safeguarding Society with Actionable Space Weather Information</a:t>
            </a:r>
            <a:endParaRPr sz="2533" i="1">
              <a:solidFill>
                <a:srgbClr val="003087"/>
              </a:solidFill>
              <a:latin typeface="Calibri"/>
              <a:ea typeface="Calibri"/>
              <a:cs typeface="Calibri"/>
              <a:sym typeface="Calibri"/>
            </a:endParaRPr>
          </a:p>
        </p:txBody>
      </p:sp>
      <p:sp>
        <p:nvSpPr>
          <p:cNvPr id="25" name="Google Shape;25;p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6841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 Light">
  <p:cSld name="Header - Light">
    <p:spTree>
      <p:nvGrpSpPr>
        <p:cNvPr id="1" name="Shape 78"/>
        <p:cNvGrpSpPr/>
        <p:nvPr/>
      </p:nvGrpSpPr>
      <p:grpSpPr>
        <a:xfrm>
          <a:off x="0" y="0"/>
          <a:ext cx="0" cy="0"/>
          <a:chOff x="0" y="0"/>
          <a:chExt cx="0" cy="0"/>
        </a:xfrm>
      </p:grpSpPr>
      <p:pic>
        <p:nvPicPr>
          <p:cNvPr id="79" name="Google Shape;79;p13"/>
          <p:cNvPicPr preferRelativeResize="0"/>
          <p:nvPr/>
        </p:nvPicPr>
        <p:blipFill rotWithShape="1">
          <a:blip r:embed="rId2">
            <a:alphaModFix/>
          </a:blip>
          <a:srcRect/>
          <a:stretch/>
        </p:blipFill>
        <p:spPr>
          <a:xfrm>
            <a:off x="0" y="-2333"/>
            <a:ext cx="12192000" cy="430767"/>
          </a:xfrm>
          <a:prstGeom prst="rect">
            <a:avLst/>
          </a:prstGeom>
          <a:noFill/>
          <a:ln>
            <a:noFill/>
          </a:ln>
        </p:spPr>
      </p:pic>
      <p:sp>
        <p:nvSpPr>
          <p:cNvPr id="80" name="Google Shape;80;p13"/>
          <p:cNvSpPr txBox="1">
            <a:spLocks noGrp="1"/>
          </p:cNvSpPr>
          <p:nvPr>
            <p:ph type="sldNum" idx="12"/>
          </p:nvPr>
        </p:nvSpPr>
        <p:spPr>
          <a:xfrm>
            <a:off x="11562011" y="6434789"/>
            <a:ext cx="609600" cy="426800"/>
          </a:xfrm>
          <a:prstGeom prst="rect">
            <a:avLst/>
          </a:prstGeom>
        </p:spPr>
        <p:txBody>
          <a:bodyPr spcFirstLastPara="1" wrap="square" lIns="91425" tIns="91425" rIns="91425" bIns="91425" anchor="t" anchorCtr="0">
            <a:noAutofit/>
          </a:bodyPr>
          <a:lstStyle>
            <a:lvl1pPr lvl="0" algn="ctr">
              <a:buNone/>
              <a:defRPr>
                <a:latin typeface="Calibri"/>
                <a:ea typeface="Calibri"/>
                <a:cs typeface="Calibri"/>
                <a:sym typeface="Calibri"/>
              </a:defRPr>
            </a:lvl1pPr>
            <a:lvl2pPr lvl="1" algn="ctr">
              <a:buNone/>
              <a:defRPr>
                <a:latin typeface="Calibri"/>
                <a:ea typeface="Calibri"/>
                <a:cs typeface="Calibri"/>
                <a:sym typeface="Calibri"/>
              </a:defRPr>
            </a:lvl2pPr>
            <a:lvl3pPr lvl="2" algn="ctr">
              <a:buNone/>
              <a:defRPr>
                <a:latin typeface="Calibri"/>
                <a:ea typeface="Calibri"/>
                <a:cs typeface="Calibri"/>
                <a:sym typeface="Calibri"/>
              </a:defRPr>
            </a:lvl3pPr>
            <a:lvl4pPr lvl="3" algn="ctr">
              <a:buNone/>
              <a:defRPr>
                <a:latin typeface="Calibri"/>
                <a:ea typeface="Calibri"/>
                <a:cs typeface="Calibri"/>
                <a:sym typeface="Calibri"/>
              </a:defRPr>
            </a:lvl4pPr>
            <a:lvl5pPr lvl="4" algn="ctr">
              <a:buNone/>
              <a:defRPr>
                <a:latin typeface="Calibri"/>
                <a:ea typeface="Calibri"/>
                <a:cs typeface="Calibri"/>
                <a:sym typeface="Calibri"/>
              </a:defRPr>
            </a:lvl5pPr>
            <a:lvl6pPr lvl="5" algn="ctr">
              <a:buNone/>
              <a:defRPr>
                <a:latin typeface="Calibri"/>
                <a:ea typeface="Calibri"/>
                <a:cs typeface="Calibri"/>
                <a:sym typeface="Calibri"/>
              </a:defRPr>
            </a:lvl6pPr>
            <a:lvl7pPr lvl="6" algn="ctr">
              <a:buNone/>
              <a:defRPr>
                <a:latin typeface="Calibri"/>
                <a:ea typeface="Calibri"/>
                <a:cs typeface="Calibri"/>
                <a:sym typeface="Calibri"/>
              </a:defRPr>
            </a:lvl7pPr>
            <a:lvl8pPr lvl="7" algn="ctr">
              <a:buNone/>
              <a:defRPr>
                <a:latin typeface="Calibri"/>
                <a:ea typeface="Calibri"/>
                <a:cs typeface="Calibri"/>
                <a:sym typeface="Calibri"/>
              </a:defRPr>
            </a:lvl8pPr>
            <a:lvl9pPr lvl="8" algn="ctr">
              <a:buNone/>
              <a:defRPr>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3021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589B-7E43-9063-F90E-E067FF195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22484-4E23-864C-0209-64A45ED2F5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BBB27-E040-FF0F-F5A6-73A38D0E4F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F990E6-3FB3-16B1-5A6E-EDDB6F21F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EE0D7-F77A-F5C1-AFDE-0B9CC6CB0D33}"/>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55986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A335-5FA2-0782-7149-FFFE8659C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EE276-9ECF-55D3-FB6E-63C368F06E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77E7AB-6583-C608-D4DA-856A0572F3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B7B4B0-407F-73B9-B72E-77B01F39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90702-1B71-44DB-0A63-F718AAAD868C}"/>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32392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FB66-D91B-5DB0-5D81-F5E0D4429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5B7CF-8C21-5CFB-C54D-5D4F2B6F2F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DB61DB-EF46-D48E-F87D-31283F2565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B1BB3D-F14A-8EAE-C048-810908A83B7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D0E32E-998B-FAAA-AEA8-075001EE8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DB640-AC43-D899-D48D-0C52711C829D}"/>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353361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3019-5C24-9071-F25E-458E047C49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DE6466-A88C-3785-3BD6-E02A809FE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CBFDB0-8040-3CF2-3573-07F2EE91D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FBFF64-4566-D9EC-F48A-1CC402B8C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5768F7-1421-97B4-F136-3150D2450B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58BC6-913F-5FAD-C5FC-2DF8A600F3E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73037DA-22B0-B402-90A4-FCE824315D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56AF0A-E0BB-617B-D673-EF43F43FF614}"/>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953935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7210-5FE6-9C16-3D3B-5F173202F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6B2A4B-0690-5DBC-F3F1-BA14632C55F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BE48BDD-78B6-C5D7-9DE5-FC4C766AEC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3A225-3929-A9B6-7F19-1C978FAA34E1}"/>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207320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BE8A5-3A71-EF2A-0E12-CED050A5984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0C9CF66-C291-F8DF-BC26-2E5CF91241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DFE6BD-1C72-B489-E7AE-0BE8B1DB4974}"/>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6350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A7F6-D66A-390B-074C-46F8CC3E5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575771-D8D7-61D1-4DD7-053772D964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E39D46-D9F3-3792-90B7-D6D3D3A12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BB2AE4-C70E-2115-D675-FE402C99410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D6F513-4D61-0A6F-D8AE-944353C8D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31F2A-B68A-5EF4-54A4-9330B474F015}"/>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23517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51AF-52D4-9A5E-E899-A3F427B5D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B89C8-A591-AA8C-2BC8-A5EA4FF6C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32904C-050C-3D24-DEC0-7A700FBC1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AA876-116F-6EAD-AD3B-6DDD3DBAD91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F464B55-1B24-BAD3-355E-0107F7CAF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E7340-617C-66EF-87AB-D7762318F8DA}"/>
              </a:ext>
            </a:extLst>
          </p:cNvPr>
          <p:cNvSpPr>
            <a:spLocks noGrp="1"/>
          </p:cNvSpPr>
          <p:nvPr>
            <p:ph type="sldNum" sz="quarter" idx="12"/>
          </p:nvPr>
        </p:nvSpPr>
        <p:spPr/>
        <p:txBody>
          <a:bodyPr/>
          <a:lstStyle/>
          <a:p>
            <a:fld id="{0BC0D91D-B828-EA46-9FE2-17FE5BA4E449}" type="slidenum">
              <a:rPr lang="en-US" smtClean="0"/>
              <a:t>‹#›</a:t>
            </a:fld>
            <a:endParaRPr lang="en-US"/>
          </a:p>
        </p:txBody>
      </p:sp>
    </p:spTree>
    <p:extLst>
      <p:ext uri="{BB962C8B-B14F-4D97-AF65-F5344CB8AC3E}">
        <p14:creationId xmlns:p14="http://schemas.microsoft.com/office/powerpoint/2010/main" val="301764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40A61-5E2A-8E9B-2136-75FDE4415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C7089-79A2-3D5E-F95A-1DF9AD614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D17A0-4D00-9DB4-9B08-31E23E697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D0253A0-300B-EEB5-902A-FBCF0ED7C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7B95F0-90AA-676A-7FA8-42CA2AB202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0D91D-B828-EA46-9FE2-17FE5BA4E449}" type="slidenum">
              <a:rPr lang="en-US" smtClean="0"/>
              <a:t>‹#›</a:t>
            </a:fld>
            <a:endParaRPr lang="en-US"/>
          </a:p>
        </p:txBody>
      </p:sp>
    </p:spTree>
    <p:extLst>
      <p:ext uri="{BB962C8B-B14F-4D97-AF65-F5344CB8AC3E}">
        <p14:creationId xmlns:p14="http://schemas.microsoft.com/office/powerpoint/2010/main" val="1563955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NUL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3"/>
          <p:cNvSpPr txBox="1">
            <a:spLocks noGrp="1"/>
          </p:cNvSpPr>
          <p:nvPr>
            <p:ph type="ctrTitle"/>
          </p:nvPr>
        </p:nvSpPr>
        <p:spPr>
          <a:xfrm>
            <a:off x="5360187" y="1766953"/>
            <a:ext cx="6730213" cy="3333200"/>
          </a:xfrm>
          <a:prstGeom prst="rect">
            <a:avLst/>
          </a:prstGeom>
        </p:spPr>
        <p:txBody>
          <a:bodyPr spcFirstLastPara="1" vert="horz" wrap="square" lIns="0" tIns="0" rIns="121900" bIns="0" rtlCol="0" anchor="ctr" anchorCtr="0">
            <a:normAutofit/>
          </a:bodyPr>
          <a:lstStyle/>
          <a:p>
            <a:pPr>
              <a:lnSpc>
                <a:spcPct val="110000"/>
              </a:lnSpc>
            </a:pPr>
            <a:r>
              <a:rPr lang="en-US" sz="4400" dirty="0">
                <a:solidFill>
                  <a:schemeClr val="bg1"/>
                </a:solidFill>
              </a:rPr>
              <a:t>GNSS User Engagement: </a:t>
            </a:r>
            <a:br>
              <a:rPr lang="en-US" sz="4400" dirty="0">
                <a:solidFill>
                  <a:schemeClr val="bg1"/>
                </a:solidFill>
              </a:rPr>
            </a:br>
            <a:r>
              <a:rPr lang="en-US" sz="4400" dirty="0">
                <a:solidFill>
                  <a:schemeClr val="bg1"/>
                </a:solidFill>
              </a:rPr>
              <a:t>The Ionosphere and Space Weather Impacts</a:t>
            </a:r>
            <a:endParaRPr lang="en-US" sz="4400" dirty="0"/>
          </a:p>
        </p:txBody>
      </p:sp>
      <p:sp>
        <p:nvSpPr>
          <p:cNvPr id="3" name="Subtitle 2">
            <a:extLst>
              <a:ext uri="{FF2B5EF4-FFF2-40B4-BE49-F238E27FC236}">
                <a16:creationId xmlns:a16="http://schemas.microsoft.com/office/drawing/2014/main" id="{CE1D96DC-A9DD-F5B6-0123-2546B9254B3C}"/>
              </a:ext>
            </a:extLst>
          </p:cNvPr>
          <p:cNvSpPr>
            <a:spLocks noGrp="1"/>
          </p:cNvSpPr>
          <p:nvPr>
            <p:ph type="subTitle" idx="1"/>
          </p:nvPr>
        </p:nvSpPr>
        <p:spPr>
          <a:xfrm>
            <a:off x="5537200" y="5344160"/>
            <a:ext cx="6553199" cy="1554480"/>
          </a:xfrm>
        </p:spPr>
        <p:txBody>
          <a:bodyPr>
            <a:normAutofit/>
          </a:bodyPr>
          <a:lstStyle/>
          <a:p>
            <a:pPr marL="9525" indent="-9525">
              <a:lnSpc>
                <a:spcPct val="110000"/>
              </a:lnSpc>
              <a:spcAft>
                <a:spcPts val="600"/>
              </a:spcAft>
            </a:pPr>
            <a:r>
              <a:rPr lang="en-US" sz="2400" kern="0" dirty="0">
                <a:solidFill>
                  <a:srgbClr val="1D1C1D"/>
                </a:solidFill>
                <a:ea typeface="Times New Roman" panose="02020603050405020304" pitchFamily="18" charset="0"/>
              </a:rPr>
              <a:t>Tim Fuller-Rowell, </a:t>
            </a:r>
            <a:r>
              <a:rPr lang="en-US" sz="2400" dirty="0"/>
              <a:t>Tzu-Wei Fang</a:t>
            </a:r>
          </a:p>
        </p:txBody>
      </p:sp>
      <p:sp>
        <p:nvSpPr>
          <p:cNvPr id="2" name="Slide Number Placeholder 1">
            <a:extLst>
              <a:ext uri="{FF2B5EF4-FFF2-40B4-BE49-F238E27FC236}">
                <a16:creationId xmlns:a16="http://schemas.microsoft.com/office/drawing/2014/main" id="{DB463C46-5942-DCE7-820B-90C7A67439C9}"/>
              </a:ext>
            </a:extLst>
          </p:cNvPr>
          <p:cNvSpPr>
            <a:spLocks noGrp="1"/>
          </p:cNvSpPr>
          <p:nvPr>
            <p:ph type="sldNum" idx="12"/>
          </p:nvPr>
        </p:nvSpPr>
        <p:spPr/>
        <p:txBody>
          <a:bodyPr/>
          <a:lstStyle/>
          <a:p>
            <a:fld id="{00000000-1234-1234-1234-123412341234}" type="slidenum">
              <a:rPr lang="en" smtClean="0"/>
              <a:pPr/>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027" name="Picture 3">
            <a:extLst>
              <a:ext uri="{FF2B5EF4-FFF2-40B4-BE49-F238E27FC236}">
                <a16:creationId xmlns:a16="http://schemas.microsoft.com/office/drawing/2014/main" id="{223459B5-AA74-CBE2-4940-768418B920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1828" y="-5789083"/>
            <a:ext cx="2532912" cy="16848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D62FDAB-372D-57E8-CF78-C1671EF5D6FC}"/>
              </a:ext>
            </a:extLst>
          </p:cNvPr>
          <p:cNvSpPr txBox="1">
            <a:spLocks/>
          </p:cNvSpPr>
          <p:nvPr/>
        </p:nvSpPr>
        <p:spPr>
          <a:xfrm>
            <a:off x="331447" y="527909"/>
            <a:ext cx="11484633" cy="13804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200" b="1" dirty="0">
                <a:solidFill>
                  <a:srgbClr val="003087"/>
                </a:solidFill>
                <a:latin typeface="+mn-lt"/>
              </a:rPr>
              <a:t>The challenge of forecasting ionospheric irregularities</a:t>
            </a:r>
          </a:p>
          <a:p>
            <a:r>
              <a:rPr lang="en" sz="1600" b="1" dirty="0">
                <a:solidFill>
                  <a:srgbClr val="003087"/>
                </a:solidFill>
                <a:latin typeface="+mn-lt"/>
              </a:rPr>
              <a:t>               </a:t>
            </a:r>
          </a:p>
          <a:p>
            <a:r>
              <a:rPr lang="en" sz="3200" b="1" dirty="0">
                <a:solidFill>
                  <a:srgbClr val="003087"/>
                </a:solidFill>
                <a:latin typeface="+mn-lt"/>
              </a:rPr>
              <a:t>                        WAM-IPE</a:t>
            </a:r>
            <a:endParaRPr lang="en-US" sz="2400" b="1" dirty="0">
              <a:solidFill>
                <a:srgbClr val="003087"/>
              </a:solidFill>
              <a:latin typeface="+mn-lt"/>
            </a:endParaRPr>
          </a:p>
        </p:txBody>
      </p:sp>
      <p:sp>
        <p:nvSpPr>
          <p:cNvPr id="5" name="Text Placeholder 2">
            <a:extLst>
              <a:ext uri="{FF2B5EF4-FFF2-40B4-BE49-F238E27FC236}">
                <a16:creationId xmlns:a16="http://schemas.microsoft.com/office/drawing/2014/main" id="{238CB108-B752-CFC1-2049-A76E5E9B42C6}"/>
              </a:ext>
            </a:extLst>
          </p:cNvPr>
          <p:cNvSpPr txBox="1">
            <a:spLocks/>
          </p:cNvSpPr>
          <p:nvPr/>
        </p:nvSpPr>
        <p:spPr>
          <a:xfrm>
            <a:off x="172421" y="1674896"/>
            <a:ext cx="6379456" cy="47635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093" indent="-285744">
              <a:lnSpc>
                <a:spcPct val="100000"/>
              </a:lnSpc>
              <a:spcBef>
                <a:spcPts val="1600"/>
              </a:spcBef>
              <a:buClr>
                <a:schemeClr val="dk1"/>
              </a:buClr>
              <a:buSzPct val="120000"/>
            </a:pPr>
            <a:r>
              <a:rPr lang="en" sz="1867" dirty="0">
                <a:solidFill>
                  <a:srgbClr val="000000"/>
                </a:solidFill>
                <a:latin typeface="Calibri" panose="020F0502020204030204" pitchFamily="34" charset="0"/>
                <a:cs typeface="Calibri" panose="020F0502020204030204" pitchFamily="34" charset="0"/>
              </a:rPr>
              <a:t>WAM-IPE is a physics-based model of the atmosphere and ionosphere. WAM is an extension of the US weather model up to ~600 km altitude and is coupled with an ionospheric plasma component </a:t>
            </a:r>
          </a:p>
          <a:p>
            <a:pPr marL="292093" indent="-285744">
              <a:lnSpc>
                <a:spcPct val="100000"/>
              </a:lnSpc>
              <a:spcBef>
                <a:spcPts val="1600"/>
              </a:spcBef>
              <a:buClr>
                <a:schemeClr val="dk1"/>
              </a:buClr>
              <a:buSzPct val="120000"/>
            </a:pPr>
            <a:r>
              <a:rPr lang="en-US" sz="1867" dirty="0">
                <a:solidFill>
                  <a:srgbClr val="000000"/>
                </a:solidFill>
                <a:latin typeface="Calibri" panose="020F0502020204030204" pitchFamily="34" charset="0"/>
                <a:cs typeface="Calibri" panose="020F0502020204030204" pitchFamily="34" charset="0"/>
              </a:rPr>
              <a:t>WAM includes all the lower atmosphere weather, which is the source for the waves that drive the ionospheric irregularities at low latitude</a:t>
            </a:r>
          </a:p>
          <a:p>
            <a:pPr marL="292093" indent="-285744">
              <a:lnSpc>
                <a:spcPct val="100000"/>
              </a:lnSpc>
              <a:spcBef>
                <a:spcPts val="1600"/>
              </a:spcBef>
              <a:buClr>
                <a:schemeClr val="dk1"/>
              </a:buClr>
              <a:buSzPct val="120000"/>
            </a:pPr>
            <a:r>
              <a:rPr lang="en-US" sz="1867" dirty="0">
                <a:solidFill>
                  <a:srgbClr val="000000"/>
                </a:solidFill>
                <a:latin typeface="Calibri" panose="020F0502020204030204" pitchFamily="34" charset="0"/>
                <a:cs typeface="Calibri" panose="020F0502020204030204" pitchFamily="34" charset="0"/>
              </a:rPr>
              <a:t>The physical model also models the ionospheric response to geomagnetic storms and the SED features </a:t>
            </a:r>
          </a:p>
          <a:p>
            <a:pPr marL="292093" indent="-285744">
              <a:lnSpc>
                <a:spcPct val="100000"/>
              </a:lnSpc>
              <a:spcBef>
                <a:spcPts val="1600"/>
              </a:spcBef>
              <a:buClr>
                <a:schemeClr val="dk1"/>
              </a:buClr>
              <a:buSzPct val="120000"/>
            </a:pPr>
            <a:r>
              <a:rPr lang="en-US" sz="1867" dirty="0">
                <a:solidFill>
                  <a:srgbClr val="000000"/>
                </a:solidFill>
                <a:latin typeface="Calibri" panose="020F0502020204030204" pitchFamily="34" charset="0"/>
                <a:cs typeface="Calibri" panose="020F0502020204030204" pitchFamily="34" charset="0"/>
              </a:rPr>
              <a:t>The model forecasts the ionospheric conditions leading to irregularities impacting GNSS users a day or two in advance. Dependent on reliable forecasts of the arrival </a:t>
            </a:r>
            <a:r>
              <a:rPr lang="en-US" sz="1867">
                <a:solidFill>
                  <a:srgbClr val="000000"/>
                </a:solidFill>
                <a:latin typeface="Calibri" panose="020F0502020204030204" pitchFamily="34" charset="0"/>
                <a:cs typeface="Calibri" panose="020F0502020204030204" pitchFamily="34" charset="0"/>
              </a:rPr>
              <a:t>of CMEs </a:t>
            </a:r>
            <a:r>
              <a:rPr lang="en-US" sz="1867" dirty="0">
                <a:solidFill>
                  <a:srgbClr val="000000"/>
                </a:solidFill>
                <a:latin typeface="Calibri" panose="020F0502020204030204" pitchFamily="34" charset="0"/>
                <a:cs typeface="Calibri" panose="020F0502020204030204" pitchFamily="34" charset="0"/>
              </a:rPr>
              <a:t>from the Sun, and accurate propagation of the waves from below from “tropospheric weather” drivers </a:t>
            </a:r>
          </a:p>
          <a:p>
            <a:pPr marL="292093" indent="-285744">
              <a:lnSpc>
                <a:spcPct val="100000"/>
              </a:lnSpc>
              <a:spcBef>
                <a:spcPts val="1600"/>
              </a:spcBef>
              <a:buClr>
                <a:schemeClr val="dk1"/>
              </a:buClr>
              <a:buSzPct val="120000"/>
            </a:pPr>
            <a:r>
              <a:rPr lang="en-US" sz="2000" b="0" dirty="0">
                <a:solidFill>
                  <a:srgbClr val="000000"/>
                </a:solidFill>
                <a:latin typeface="Calibri" panose="020F0502020204030204" pitchFamily="34" charset="0"/>
                <a:cs typeface="Calibri" panose="020F0502020204030204" pitchFamily="34" charset="0"/>
              </a:rPr>
              <a:t>https://</a:t>
            </a:r>
            <a:r>
              <a:rPr lang="en-US" sz="2000" b="0" dirty="0" err="1">
                <a:solidFill>
                  <a:srgbClr val="000000"/>
                </a:solidFill>
                <a:latin typeface="Calibri" panose="020F0502020204030204" pitchFamily="34" charset="0"/>
                <a:cs typeface="Calibri" panose="020F0502020204030204" pitchFamily="34" charset="0"/>
              </a:rPr>
              <a:t>www.swpc.noaa.gov</a:t>
            </a:r>
            <a:r>
              <a:rPr lang="en-US" sz="2000" b="0" dirty="0">
                <a:solidFill>
                  <a:srgbClr val="000000"/>
                </a:solidFill>
                <a:latin typeface="Calibri" panose="020F0502020204030204" pitchFamily="34" charset="0"/>
                <a:cs typeface="Calibri" panose="020F0502020204030204" pitchFamily="34" charset="0"/>
              </a:rPr>
              <a:t>/products/</a:t>
            </a:r>
            <a:r>
              <a:rPr lang="en-US" sz="2000" b="0" dirty="0" err="1">
                <a:solidFill>
                  <a:srgbClr val="000000"/>
                </a:solidFill>
                <a:latin typeface="Calibri" panose="020F0502020204030204" pitchFamily="34" charset="0"/>
                <a:cs typeface="Calibri" panose="020F0502020204030204" pitchFamily="34" charset="0"/>
              </a:rPr>
              <a:t>wam-ipe</a:t>
            </a:r>
            <a:endParaRPr lang="en-US" sz="2000" b="0" dirty="0">
              <a:solidFill>
                <a:srgbClr val="0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D15E6A2-99CA-6713-7046-DC98B826BBC9}"/>
              </a:ext>
            </a:extLst>
          </p:cNvPr>
          <p:cNvPicPr>
            <a:picLocks noChangeAspect="1"/>
          </p:cNvPicPr>
          <p:nvPr/>
        </p:nvPicPr>
        <p:blipFill>
          <a:blip r:embed="rId6"/>
          <a:stretch>
            <a:fillRect/>
          </a:stretch>
        </p:blipFill>
        <p:spPr>
          <a:xfrm>
            <a:off x="6985307" y="4091443"/>
            <a:ext cx="4717624" cy="2628512"/>
          </a:xfrm>
          <a:prstGeom prst="rect">
            <a:avLst/>
          </a:prstGeom>
        </p:spPr>
      </p:pic>
      <p:pic>
        <p:nvPicPr>
          <p:cNvPr id="8" name="Picture 7">
            <a:extLst>
              <a:ext uri="{FF2B5EF4-FFF2-40B4-BE49-F238E27FC236}">
                <a16:creationId xmlns:a16="http://schemas.microsoft.com/office/drawing/2014/main" id="{4748ED99-B790-BADA-488F-A97E549EB421}"/>
              </a:ext>
            </a:extLst>
          </p:cNvPr>
          <p:cNvPicPr>
            <a:picLocks noChangeAspect="1"/>
          </p:cNvPicPr>
          <p:nvPr/>
        </p:nvPicPr>
        <p:blipFill>
          <a:blip r:embed="rId7"/>
          <a:stretch>
            <a:fillRect/>
          </a:stretch>
        </p:blipFill>
        <p:spPr>
          <a:xfrm>
            <a:off x="6983663" y="1317123"/>
            <a:ext cx="4719268" cy="2628452"/>
          </a:xfrm>
          <a:prstGeom prst="rect">
            <a:avLst/>
          </a:prstGeom>
        </p:spPr>
      </p:pic>
      <p:pic>
        <p:nvPicPr>
          <p:cNvPr id="2" name="output (2)" descr="output (2)">
            <a:hlinkClick r:id="" action="ppaction://media"/>
            <a:extLst>
              <a:ext uri="{FF2B5EF4-FFF2-40B4-BE49-F238E27FC236}">
                <a16:creationId xmlns:a16="http://schemas.microsoft.com/office/drawing/2014/main" id="{B5B0144C-899A-5E02-9F80-2552CC9D852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983663" y="1329633"/>
            <a:ext cx="4628325" cy="2603432"/>
          </a:xfrm>
          <a:prstGeom prst="rect">
            <a:avLst/>
          </a:prstGeom>
        </p:spPr>
      </p:pic>
      <p:sp>
        <p:nvSpPr>
          <p:cNvPr id="4" name="Slide Number Placeholder 3">
            <a:extLst>
              <a:ext uri="{FF2B5EF4-FFF2-40B4-BE49-F238E27FC236}">
                <a16:creationId xmlns:a16="http://schemas.microsoft.com/office/drawing/2014/main" id="{2535720D-AED0-26E6-32A1-0A03FFA43E2C}"/>
              </a:ext>
            </a:extLst>
          </p:cNvPr>
          <p:cNvSpPr>
            <a:spLocks noGrp="1"/>
          </p:cNvSpPr>
          <p:nvPr>
            <p:ph type="sldNum" idx="12"/>
          </p:nvPr>
        </p:nvSpPr>
        <p:spPr/>
        <p:txBody>
          <a:bodyPr/>
          <a:lstStyle/>
          <a:p>
            <a:fld id="{00000000-1234-1234-1234-123412341234}" type="slidenum">
              <a:rPr lang="en" smtClean="0"/>
              <a:pPr/>
              <a:t>10</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0649-C3A1-8165-6C01-EEF1DB020E0C}"/>
              </a:ext>
            </a:extLst>
          </p:cNvPr>
          <p:cNvSpPr txBox="1">
            <a:spLocks/>
          </p:cNvSpPr>
          <p:nvPr/>
        </p:nvSpPr>
        <p:spPr>
          <a:xfrm>
            <a:off x="415600" y="723636"/>
            <a:ext cx="11360800" cy="763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3087"/>
                </a:solidFill>
                <a:latin typeface="+mn-lt"/>
              </a:rPr>
              <a:t>Summary</a:t>
            </a:r>
          </a:p>
        </p:txBody>
      </p:sp>
      <p:sp>
        <p:nvSpPr>
          <p:cNvPr id="3" name="Text Placeholder 2">
            <a:extLst>
              <a:ext uri="{FF2B5EF4-FFF2-40B4-BE49-F238E27FC236}">
                <a16:creationId xmlns:a16="http://schemas.microsoft.com/office/drawing/2014/main" id="{DE9DB5FA-8EA4-14DC-FE24-DD8B92255095}"/>
              </a:ext>
            </a:extLst>
          </p:cNvPr>
          <p:cNvSpPr txBox="1">
            <a:spLocks/>
          </p:cNvSpPr>
          <p:nvPr/>
        </p:nvSpPr>
        <p:spPr>
          <a:xfrm>
            <a:off x="614148" y="1773739"/>
            <a:ext cx="11041039" cy="4555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Solar flares and solar proton events affect HF radio waves but have little impact on GNSS signals</a:t>
            </a:r>
          </a:p>
          <a:p>
            <a:r>
              <a:rPr lang="en-US" dirty="0"/>
              <a:t>GNSS can be affected by the ionospheric response to CMEs including mid-latitude gradients, auroral or plasma transport induced structure, and low latitude ionospheric response</a:t>
            </a:r>
          </a:p>
          <a:p>
            <a:r>
              <a:rPr lang="en-US" dirty="0"/>
              <a:t>Solar radio burst can impact GNSS signals if the Sun is in the field of view during and event – a rare event</a:t>
            </a:r>
          </a:p>
          <a:p>
            <a:r>
              <a:rPr lang="en-US" dirty="0"/>
              <a:t>Ionospheric irregularities can also be driven by waves propagating from the chaotic lower atmosphere</a:t>
            </a:r>
          </a:p>
          <a:p>
            <a:r>
              <a:rPr lang="en-US" dirty="0"/>
              <a:t>Sporadic-E layers can also impact GNSS radio occultation (RO)</a:t>
            </a:r>
          </a:p>
          <a:p>
            <a:endParaRPr lang="en-US" dirty="0"/>
          </a:p>
          <a:p>
            <a:endParaRPr lang="en-US" dirty="0"/>
          </a:p>
        </p:txBody>
      </p:sp>
      <p:sp>
        <p:nvSpPr>
          <p:cNvPr id="4" name="Slide Number Placeholder 3">
            <a:extLst>
              <a:ext uri="{FF2B5EF4-FFF2-40B4-BE49-F238E27FC236}">
                <a16:creationId xmlns:a16="http://schemas.microsoft.com/office/drawing/2014/main" id="{85568605-6035-75A9-71D0-0E8E764BCBEB}"/>
              </a:ext>
            </a:extLst>
          </p:cNvPr>
          <p:cNvSpPr>
            <a:spLocks noGrp="1"/>
          </p:cNvSpPr>
          <p:nvPr>
            <p:ph type="sldNum" idx="12"/>
          </p:nvPr>
        </p:nvSpPr>
        <p:spPr/>
        <p:txBody>
          <a:bodyPr/>
          <a:lstStyle/>
          <a:p>
            <a:fld id="{00000000-1234-1234-1234-123412341234}" type="slidenum">
              <a:rPr lang="en" smtClean="0"/>
              <a:pPr/>
              <a:t>11</a:t>
            </a:fld>
            <a:endParaRPr lang="en"/>
          </a:p>
        </p:txBody>
      </p:sp>
    </p:spTree>
    <p:extLst>
      <p:ext uri="{BB962C8B-B14F-4D97-AF65-F5344CB8AC3E}">
        <p14:creationId xmlns:p14="http://schemas.microsoft.com/office/powerpoint/2010/main" val="169203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a:extLst>
              <a:ext uri="{FF2B5EF4-FFF2-40B4-BE49-F238E27FC236}">
                <a16:creationId xmlns:a16="http://schemas.microsoft.com/office/drawing/2014/main" id="{115181F5-F78A-A5B4-8EC4-C670F7072B0E}"/>
              </a:ext>
            </a:extLst>
          </p:cNvPr>
          <p:cNvSpPr txBox="1">
            <a:spLocks noChangeArrowheads="1"/>
          </p:cNvSpPr>
          <p:nvPr/>
        </p:nvSpPr>
        <p:spPr>
          <a:xfrm>
            <a:off x="1094094" y="627334"/>
            <a:ext cx="10003809" cy="10399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3087"/>
                </a:solidFill>
                <a:latin typeface="+mn-lt"/>
              </a:rPr>
              <a:t>Ionospheric Impacts on GNSS Trans-ionospheric Radio Wave Propagation</a:t>
            </a:r>
            <a:br>
              <a:rPr lang="en-US" sz="3600" b="1" dirty="0">
                <a:solidFill>
                  <a:srgbClr val="003087"/>
                </a:solidFill>
                <a:latin typeface="+mn-lt"/>
              </a:rPr>
            </a:br>
            <a:endParaRPr lang="en-US" sz="3600" b="1" dirty="0">
              <a:solidFill>
                <a:srgbClr val="003087"/>
              </a:solidFill>
              <a:latin typeface="+mn-lt"/>
            </a:endParaRPr>
          </a:p>
        </p:txBody>
      </p:sp>
      <p:sp>
        <p:nvSpPr>
          <p:cNvPr id="3" name="Rectangle 1027">
            <a:extLst>
              <a:ext uri="{FF2B5EF4-FFF2-40B4-BE49-F238E27FC236}">
                <a16:creationId xmlns:a16="http://schemas.microsoft.com/office/drawing/2014/main" id="{D360656A-8E83-1CBC-68E6-99544500A2B6}"/>
              </a:ext>
            </a:extLst>
          </p:cNvPr>
          <p:cNvSpPr txBox="1">
            <a:spLocks noChangeArrowheads="1"/>
          </p:cNvSpPr>
          <p:nvPr/>
        </p:nvSpPr>
        <p:spPr>
          <a:xfrm>
            <a:off x="545910" y="1667289"/>
            <a:ext cx="11100179" cy="4345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US" sz="2000" dirty="0">
              <a:cs typeface="Times New Roman"/>
            </a:endParaRPr>
          </a:p>
          <a:p>
            <a:pPr lvl="1">
              <a:lnSpc>
                <a:spcPct val="120000"/>
              </a:lnSpc>
            </a:pPr>
            <a:r>
              <a:rPr lang="en-US" sz="2800" dirty="0">
                <a:cs typeface="Times New Roman"/>
              </a:rPr>
              <a:t>GNSS precise point </a:t>
            </a:r>
            <a:r>
              <a:rPr lang="en-US" sz="2800" i="1" dirty="0">
                <a:cs typeface="Times New Roman"/>
              </a:rPr>
              <a:t>positioning</a:t>
            </a:r>
            <a:r>
              <a:rPr lang="en-US" sz="2800" dirty="0">
                <a:cs typeface="Times New Roman"/>
              </a:rPr>
              <a:t>, </a:t>
            </a:r>
            <a:r>
              <a:rPr lang="en-US" sz="2800" i="1" dirty="0">
                <a:cs typeface="Times New Roman"/>
              </a:rPr>
              <a:t>navigation</a:t>
            </a:r>
            <a:r>
              <a:rPr lang="en-US" sz="2800" dirty="0">
                <a:cs typeface="Times New Roman"/>
              </a:rPr>
              <a:t>, and </a:t>
            </a:r>
            <a:r>
              <a:rPr lang="en-US" sz="2800" i="1" dirty="0">
                <a:cs typeface="Times New Roman"/>
              </a:rPr>
              <a:t>timing </a:t>
            </a:r>
            <a:r>
              <a:rPr lang="en-US" sz="2800" dirty="0">
                <a:cs typeface="Times New Roman"/>
              </a:rPr>
              <a:t>(PNT; GPS 1575 and 1228 MHz)</a:t>
            </a:r>
          </a:p>
          <a:p>
            <a:pPr marL="917575" lvl="2" indent="-174625">
              <a:lnSpc>
                <a:spcPct val="120000"/>
              </a:lnSpc>
              <a:buNone/>
            </a:pPr>
            <a:r>
              <a:rPr lang="en-US" sz="2400" dirty="0">
                <a:cs typeface="Times New Roman"/>
              </a:rPr>
              <a:t>- Line of sight total electron content (TEC) </a:t>
            </a:r>
            <a:r>
              <a:rPr lang="en-US" sz="2400" dirty="0">
                <a:solidFill>
                  <a:srgbClr val="FF0000"/>
                </a:solidFill>
                <a:cs typeface="Times New Roman"/>
              </a:rPr>
              <a:t>delays </a:t>
            </a:r>
            <a:r>
              <a:rPr lang="en-US" sz="2400" dirty="0">
                <a:cs typeface="Times New Roman"/>
              </a:rPr>
              <a:t>and</a:t>
            </a:r>
            <a:r>
              <a:rPr lang="en-US" sz="2400" dirty="0">
                <a:solidFill>
                  <a:srgbClr val="FF0000"/>
                </a:solidFill>
                <a:cs typeface="Times New Roman"/>
              </a:rPr>
              <a:t> refracts</a:t>
            </a:r>
            <a:r>
              <a:rPr lang="en-US" sz="2400" dirty="0">
                <a:cs typeface="Times New Roman"/>
              </a:rPr>
              <a:t> signals</a:t>
            </a:r>
          </a:p>
          <a:p>
            <a:pPr marL="917575" lvl="2" indent="-174625">
              <a:lnSpc>
                <a:spcPct val="120000"/>
              </a:lnSpc>
              <a:buNone/>
            </a:pPr>
            <a:r>
              <a:rPr lang="en-US" sz="2400" dirty="0">
                <a:cs typeface="Times New Roman"/>
              </a:rPr>
              <a:t>- Plasma irregularities, structure, and gradients </a:t>
            </a:r>
            <a:r>
              <a:rPr lang="en-US" sz="2400" dirty="0">
                <a:solidFill>
                  <a:srgbClr val="FF0000"/>
                </a:solidFill>
                <a:cs typeface="Times New Roman"/>
              </a:rPr>
              <a:t>diffract</a:t>
            </a:r>
            <a:r>
              <a:rPr lang="en-US" sz="2400" dirty="0">
                <a:cs typeface="Times New Roman"/>
              </a:rPr>
              <a:t> signals, causing amplitude and phase </a:t>
            </a:r>
            <a:r>
              <a:rPr lang="en-US" sz="2400" dirty="0">
                <a:solidFill>
                  <a:srgbClr val="FF0000"/>
                </a:solidFill>
                <a:cs typeface="Times New Roman"/>
              </a:rPr>
              <a:t>scintillations</a:t>
            </a:r>
            <a:r>
              <a:rPr lang="en-US" sz="2400" dirty="0">
                <a:cs typeface="Times New Roman"/>
              </a:rPr>
              <a:t> and sometime complete </a:t>
            </a:r>
            <a:r>
              <a:rPr lang="en-US" sz="2400" dirty="0">
                <a:solidFill>
                  <a:srgbClr val="FF0000"/>
                </a:solidFill>
                <a:cs typeface="Times New Roman"/>
              </a:rPr>
              <a:t>loss</a:t>
            </a:r>
            <a:r>
              <a:rPr lang="en-US" sz="2400" dirty="0">
                <a:cs typeface="Times New Roman"/>
              </a:rPr>
              <a:t> of signal </a:t>
            </a:r>
          </a:p>
          <a:p>
            <a:pPr lvl="1">
              <a:lnSpc>
                <a:spcPct val="120000"/>
              </a:lnSpc>
            </a:pPr>
            <a:r>
              <a:rPr lang="en-US" sz="2800" dirty="0">
                <a:cs typeface="Times New Roman"/>
              </a:rPr>
              <a:t>Satellite </a:t>
            </a:r>
            <a:r>
              <a:rPr lang="en-US" sz="2800" i="1" dirty="0">
                <a:cs typeface="Times New Roman"/>
              </a:rPr>
              <a:t>communications</a:t>
            </a:r>
          </a:p>
          <a:p>
            <a:pPr marL="457200" lvl="1" indent="0">
              <a:lnSpc>
                <a:spcPct val="120000"/>
              </a:lnSpc>
              <a:buNone/>
            </a:pPr>
            <a:r>
              <a:rPr lang="en-US" sz="2800" i="1" dirty="0">
                <a:cs typeface="Times New Roman"/>
              </a:rPr>
              <a:t>    </a:t>
            </a:r>
            <a:r>
              <a:rPr lang="en-US" i="1" dirty="0">
                <a:cs typeface="Times New Roman"/>
              </a:rPr>
              <a:t>- </a:t>
            </a:r>
            <a:r>
              <a:rPr lang="en-US" dirty="0">
                <a:cs typeface="Times New Roman"/>
              </a:rPr>
              <a:t>Plasma irregularities cause </a:t>
            </a:r>
            <a:r>
              <a:rPr lang="en-US" dirty="0">
                <a:solidFill>
                  <a:srgbClr val="FF0000"/>
                </a:solidFill>
                <a:cs typeface="Times New Roman"/>
              </a:rPr>
              <a:t>scintillations</a:t>
            </a:r>
            <a:r>
              <a:rPr lang="en-US" dirty="0">
                <a:cs typeface="Times New Roman"/>
              </a:rPr>
              <a:t> and </a:t>
            </a:r>
            <a:r>
              <a:rPr lang="en-US" dirty="0">
                <a:solidFill>
                  <a:srgbClr val="FF0000"/>
                </a:solidFill>
                <a:cs typeface="Times New Roman"/>
              </a:rPr>
              <a:t>loss</a:t>
            </a:r>
            <a:r>
              <a:rPr lang="en-US" dirty="0">
                <a:cs typeface="Times New Roman"/>
              </a:rPr>
              <a:t> of signal </a:t>
            </a:r>
            <a:endParaRPr lang="en-US" baseline="-25000" dirty="0">
              <a:cs typeface="Times New Roman"/>
            </a:endParaRPr>
          </a:p>
        </p:txBody>
      </p:sp>
      <p:sp>
        <p:nvSpPr>
          <p:cNvPr id="4" name="Slide Number Placeholder 3">
            <a:extLst>
              <a:ext uri="{FF2B5EF4-FFF2-40B4-BE49-F238E27FC236}">
                <a16:creationId xmlns:a16="http://schemas.microsoft.com/office/drawing/2014/main" id="{8FC6E96B-A246-7F07-5D90-0D2884F3D79D}"/>
              </a:ext>
            </a:extLst>
          </p:cNvPr>
          <p:cNvSpPr>
            <a:spLocks noGrp="1"/>
          </p:cNvSpPr>
          <p:nvPr>
            <p:ph type="sldNum" idx="12"/>
          </p:nvPr>
        </p:nvSpPr>
        <p:spPr/>
        <p:txBody>
          <a:bodyPr/>
          <a:lstStyle/>
          <a:p>
            <a:fld id="{00000000-1234-1234-1234-123412341234}" type="slidenum">
              <a:rPr lang="en" smtClean="0"/>
              <a:pPr/>
              <a:t>2</a:t>
            </a:fld>
            <a:endParaRPr lang="en"/>
          </a:p>
        </p:txBody>
      </p:sp>
    </p:spTree>
    <p:extLst>
      <p:ext uri="{BB962C8B-B14F-4D97-AF65-F5344CB8AC3E}">
        <p14:creationId xmlns:p14="http://schemas.microsoft.com/office/powerpoint/2010/main" val="3174084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2A53-80DC-3009-84BC-0DCAA6781DF5}"/>
              </a:ext>
            </a:extLst>
          </p:cNvPr>
          <p:cNvSpPr txBox="1">
            <a:spLocks/>
          </p:cNvSpPr>
          <p:nvPr/>
        </p:nvSpPr>
        <p:spPr>
          <a:xfrm>
            <a:off x="838200" y="801853"/>
            <a:ext cx="10515600" cy="9177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3087"/>
                </a:solidFill>
                <a:latin typeface="+mn-lt"/>
              </a:rPr>
              <a:t>Content</a:t>
            </a:r>
          </a:p>
        </p:txBody>
      </p:sp>
      <p:sp>
        <p:nvSpPr>
          <p:cNvPr id="3" name="Content Placeholder 2">
            <a:extLst>
              <a:ext uri="{FF2B5EF4-FFF2-40B4-BE49-F238E27FC236}">
                <a16:creationId xmlns:a16="http://schemas.microsoft.com/office/drawing/2014/main" id="{3FF09A14-D26B-7F09-A0E1-C3A692EE8A2A}"/>
              </a:ext>
            </a:extLst>
          </p:cNvPr>
          <p:cNvSpPr txBox="1">
            <a:spLocks/>
          </p:cNvSpPr>
          <p:nvPr/>
        </p:nvSpPr>
        <p:spPr>
          <a:xfrm>
            <a:off x="718931" y="1825625"/>
            <a:ext cx="1098936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Structure of the ionosphere </a:t>
            </a:r>
          </a:p>
          <a:p>
            <a:r>
              <a:rPr lang="en-US" dirty="0"/>
              <a:t>Solar driven space weather</a:t>
            </a:r>
          </a:p>
          <a:p>
            <a:pPr lvl="1">
              <a:buFontTx/>
              <a:buChar char="-"/>
            </a:pPr>
            <a:r>
              <a:rPr lang="en-US" dirty="0"/>
              <a:t>Solar flares – only small impact on GNSS signals</a:t>
            </a:r>
          </a:p>
          <a:p>
            <a:pPr lvl="1">
              <a:buFontTx/>
              <a:buChar char="-"/>
            </a:pPr>
            <a:r>
              <a:rPr lang="en-US" dirty="0"/>
              <a:t>Coronal mass ejections (CME) and geomagnetic storms – can have a significant impact on GNSS signals</a:t>
            </a:r>
          </a:p>
          <a:p>
            <a:pPr lvl="1">
              <a:buFontTx/>
              <a:buChar char="-"/>
            </a:pPr>
            <a:r>
              <a:rPr lang="en-US" dirty="0"/>
              <a:t>Solar proton events - only small impact on GNSS signals</a:t>
            </a:r>
          </a:p>
          <a:p>
            <a:pPr lvl="1">
              <a:buFontTx/>
              <a:buChar char="-"/>
            </a:pPr>
            <a:r>
              <a:rPr lang="en-US" dirty="0"/>
              <a:t>Solar radio bursts – in rare circumstances can have a significant impact on GNSS signals</a:t>
            </a:r>
          </a:p>
          <a:p>
            <a:r>
              <a:rPr lang="en-US" dirty="0"/>
              <a:t>Waves from the lower atmosphere and plasma bubbles at low latitudes</a:t>
            </a:r>
          </a:p>
          <a:p>
            <a:r>
              <a:rPr lang="en-US" dirty="0"/>
              <a:t>Challenge of forecasting ionospheric irregularities and structure</a:t>
            </a:r>
          </a:p>
          <a:p>
            <a:endParaRPr lang="en-US" dirty="0"/>
          </a:p>
        </p:txBody>
      </p:sp>
      <p:sp>
        <p:nvSpPr>
          <p:cNvPr id="4" name="Slide Number Placeholder 3">
            <a:extLst>
              <a:ext uri="{FF2B5EF4-FFF2-40B4-BE49-F238E27FC236}">
                <a16:creationId xmlns:a16="http://schemas.microsoft.com/office/drawing/2014/main" id="{62C6B53C-9F0F-9462-569D-3B87E293B61E}"/>
              </a:ext>
            </a:extLst>
          </p:cNvPr>
          <p:cNvSpPr>
            <a:spLocks noGrp="1"/>
          </p:cNvSpPr>
          <p:nvPr>
            <p:ph type="sldNum" idx="12"/>
          </p:nvPr>
        </p:nvSpPr>
        <p:spPr/>
        <p:txBody>
          <a:bodyPr/>
          <a:lstStyle/>
          <a:p>
            <a:fld id="{00000000-1234-1234-1234-123412341234}" type="slidenum">
              <a:rPr lang="en" smtClean="0"/>
              <a:pPr/>
              <a:t>3</a:t>
            </a:fld>
            <a:endParaRPr lang="en"/>
          </a:p>
        </p:txBody>
      </p:sp>
    </p:spTree>
    <p:extLst>
      <p:ext uri="{BB962C8B-B14F-4D97-AF65-F5344CB8AC3E}">
        <p14:creationId xmlns:p14="http://schemas.microsoft.com/office/powerpoint/2010/main" val="380407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61B7-626C-14AE-8A59-C70A348672A4}"/>
              </a:ext>
            </a:extLst>
          </p:cNvPr>
          <p:cNvSpPr txBox="1">
            <a:spLocks/>
          </p:cNvSpPr>
          <p:nvPr/>
        </p:nvSpPr>
        <p:spPr>
          <a:xfrm>
            <a:off x="37505" y="143672"/>
            <a:ext cx="12192000" cy="763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3087"/>
                </a:solidFill>
                <a:latin typeface="+mn-lt"/>
              </a:rPr>
              <a:t>The ionosphere: plasma density structure</a:t>
            </a:r>
          </a:p>
        </p:txBody>
      </p:sp>
      <p:sp>
        <p:nvSpPr>
          <p:cNvPr id="3" name="Slide Number Placeholder 4">
            <a:extLst>
              <a:ext uri="{FF2B5EF4-FFF2-40B4-BE49-F238E27FC236}">
                <a16:creationId xmlns:a16="http://schemas.microsoft.com/office/drawing/2014/main" id="{10173CF5-AAA4-DC10-ECE4-11DE78138AA9}"/>
              </a:ext>
            </a:extLst>
          </p:cNvPr>
          <p:cNvSpPr>
            <a:spLocks noGrp="1"/>
          </p:cNvSpPr>
          <p:nvPr>
            <p:ph type="sldNum" sz="quarter" idx="12"/>
          </p:nvPr>
        </p:nvSpPr>
        <p:spPr>
          <a:xfrm>
            <a:off x="8610600" y="6356350"/>
            <a:ext cx="2743200" cy="365125"/>
          </a:xfrm>
        </p:spPr>
        <p:txBody>
          <a:bodyPr/>
          <a:lstStyle/>
          <a:p>
            <a:pPr>
              <a:defRPr/>
            </a:pPr>
            <a:fld id="{9FF419B6-8A69-5B47-876B-F1602A5CB15E}" type="slidenum">
              <a:rPr lang="en-US" smtClean="0"/>
              <a:pPr>
                <a:defRPr/>
              </a:pPr>
              <a:t>4</a:t>
            </a:fld>
            <a:endParaRPr lang="en-US"/>
          </a:p>
        </p:txBody>
      </p:sp>
      <p:pic>
        <p:nvPicPr>
          <p:cNvPr id="4" name="Picture 21">
            <a:extLst>
              <a:ext uri="{FF2B5EF4-FFF2-40B4-BE49-F238E27FC236}">
                <a16:creationId xmlns:a16="http://schemas.microsoft.com/office/drawing/2014/main" id="{5352275B-AFA4-F195-F80B-A2401D41950E}"/>
              </a:ext>
            </a:extLst>
          </p:cNvPr>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a:stretch>
                <a:fillRect/>
              </a:stretch>
            </p:blipFill>
          </mc:Choice>
          <mc:Fallback>
            <p:blipFill>
              <a:blip r:embed="rId3"/>
              <a:srcRect/>
              <a:stretch>
                <a:fillRect/>
              </a:stretch>
            </p:blipFill>
          </mc:Fallback>
        </mc:AlternateContent>
        <p:spPr bwMode="auto">
          <a:xfrm>
            <a:off x="1083733" y="1356869"/>
            <a:ext cx="9939867" cy="5393257"/>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7095CDC4-2E90-7FA2-E47D-5B37DD65C948}"/>
              </a:ext>
            </a:extLst>
          </p:cNvPr>
          <p:cNvSpPr txBox="1"/>
          <p:nvPr/>
        </p:nvSpPr>
        <p:spPr>
          <a:xfrm>
            <a:off x="2388048" y="1713112"/>
            <a:ext cx="2997200" cy="2389950"/>
          </a:xfrm>
          <a:prstGeom prst="rect">
            <a:avLst/>
          </a:prstGeom>
          <a:noFill/>
        </p:spPr>
        <p:txBody>
          <a:bodyPr wrap="square" rtlCol="0">
            <a:spAutoFit/>
          </a:bodyPr>
          <a:lstStyle/>
          <a:p>
            <a:pPr algn="ctr"/>
            <a:r>
              <a:rPr lang="en-US" sz="2133" dirty="0">
                <a:solidFill>
                  <a:srgbClr val="006400"/>
                </a:solidFill>
              </a:rPr>
              <a:t>Solar extreme ultraviolet radiation dissociates and ionizes thermosphere to create the ionosphere, less than 1% of the upper atmosphere</a:t>
            </a:r>
          </a:p>
        </p:txBody>
      </p:sp>
      <p:sp>
        <p:nvSpPr>
          <p:cNvPr id="7" name="TextBox 15">
            <a:extLst>
              <a:ext uri="{FF2B5EF4-FFF2-40B4-BE49-F238E27FC236}">
                <a16:creationId xmlns:a16="http://schemas.microsoft.com/office/drawing/2014/main" id="{0DD7ECA4-9E29-D2E4-03B6-831E2663D122}"/>
              </a:ext>
            </a:extLst>
          </p:cNvPr>
          <p:cNvSpPr txBox="1">
            <a:spLocks noChangeArrowheads="1"/>
          </p:cNvSpPr>
          <p:nvPr/>
        </p:nvSpPr>
        <p:spPr bwMode="auto">
          <a:xfrm>
            <a:off x="6133505" y="1553521"/>
            <a:ext cx="4119397" cy="461665"/>
          </a:xfrm>
          <a:prstGeom prst="rect">
            <a:avLst/>
          </a:prstGeom>
          <a:solidFill>
            <a:schemeClr val="bg1"/>
          </a:solidFill>
          <a:ln>
            <a:noFill/>
          </a:ln>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dirty="0"/>
              <a:t>Topside ionosphere                    </a:t>
            </a:r>
          </a:p>
        </p:txBody>
      </p:sp>
      <p:sp>
        <p:nvSpPr>
          <p:cNvPr id="8" name="TextBox 15">
            <a:extLst>
              <a:ext uri="{FF2B5EF4-FFF2-40B4-BE49-F238E27FC236}">
                <a16:creationId xmlns:a16="http://schemas.microsoft.com/office/drawing/2014/main" id="{DDEF61D0-0447-82EF-1F8D-61798C70EE6F}"/>
              </a:ext>
            </a:extLst>
          </p:cNvPr>
          <p:cNvSpPr txBox="1">
            <a:spLocks noChangeArrowheads="1"/>
          </p:cNvSpPr>
          <p:nvPr/>
        </p:nvSpPr>
        <p:spPr bwMode="auto">
          <a:xfrm>
            <a:off x="9348250" y="2656280"/>
            <a:ext cx="2343615" cy="1200329"/>
          </a:xfrm>
          <a:prstGeom prst="rect">
            <a:avLst/>
          </a:prstGeom>
          <a:solidFill>
            <a:schemeClr val="bg1"/>
          </a:solidFill>
          <a:ln>
            <a:noFill/>
          </a:ln>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t>F-region </a:t>
            </a:r>
          </a:p>
          <a:p>
            <a:pPr algn="ctr"/>
            <a:r>
              <a:rPr lang="en-US" altLang="en-US" dirty="0"/>
              <a:t>peak density</a:t>
            </a:r>
          </a:p>
          <a:p>
            <a:pPr algn="ctr"/>
            <a:r>
              <a:rPr lang="en-US" altLang="en-US" dirty="0"/>
              <a:t>NmF2 </a:t>
            </a:r>
          </a:p>
        </p:txBody>
      </p:sp>
      <p:cxnSp>
        <p:nvCxnSpPr>
          <p:cNvPr id="9" name="Shape 217">
            <a:extLst>
              <a:ext uri="{FF2B5EF4-FFF2-40B4-BE49-F238E27FC236}">
                <a16:creationId xmlns:a16="http://schemas.microsoft.com/office/drawing/2014/main" id="{A20F8FB1-2DDA-CEB5-08B7-EB7DD0954F21}"/>
              </a:ext>
            </a:extLst>
          </p:cNvPr>
          <p:cNvCxnSpPr>
            <a:cxnSpLocks/>
          </p:cNvCxnSpPr>
          <p:nvPr/>
        </p:nvCxnSpPr>
        <p:spPr>
          <a:xfrm flipH="1">
            <a:off x="8933935" y="3739893"/>
            <a:ext cx="1082580" cy="560258"/>
          </a:xfrm>
          <a:prstGeom prst="straightConnector1">
            <a:avLst/>
          </a:prstGeom>
          <a:noFill/>
          <a:ln w="25400" cap="flat" cmpd="sng">
            <a:solidFill>
              <a:srgbClr val="FF0000"/>
            </a:solidFill>
            <a:prstDash val="solid"/>
            <a:round/>
            <a:headEnd type="none" w="med" len="med"/>
            <a:tailEnd type="stealth" w="lg" len="lg"/>
          </a:ln>
        </p:spPr>
      </p:cxnSp>
      <p:sp>
        <p:nvSpPr>
          <p:cNvPr id="10" name="TextBox 15">
            <a:extLst>
              <a:ext uri="{FF2B5EF4-FFF2-40B4-BE49-F238E27FC236}">
                <a16:creationId xmlns:a16="http://schemas.microsoft.com/office/drawing/2014/main" id="{C854F5B7-DA7A-E055-8FAE-70AF280B3243}"/>
              </a:ext>
            </a:extLst>
          </p:cNvPr>
          <p:cNvSpPr txBox="1">
            <a:spLocks noChangeArrowheads="1"/>
          </p:cNvSpPr>
          <p:nvPr/>
        </p:nvSpPr>
        <p:spPr bwMode="auto">
          <a:xfrm>
            <a:off x="1984558" y="5306974"/>
            <a:ext cx="29177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dirty="0"/>
              <a:t>E-region: 100-150 km</a:t>
            </a:r>
          </a:p>
        </p:txBody>
      </p:sp>
      <p:sp>
        <p:nvSpPr>
          <p:cNvPr id="11" name="TextBox 15">
            <a:extLst>
              <a:ext uri="{FF2B5EF4-FFF2-40B4-BE49-F238E27FC236}">
                <a16:creationId xmlns:a16="http://schemas.microsoft.com/office/drawing/2014/main" id="{B78BF5FA-0277-42DC-8E69-6656D2BD22BF}"/>
              </a:ext>
            </a:extLst>
          </p:cNvPr>
          <p:cNvSpPr txBox="1">
            <a:spLocks noChangeArrowheads="1"/>
          </p:cNvSpPr>
          <p:nvPr/>
        </p:nvSpPr>
        <p:spPr bwMode="auto">
          <a:xfrm>
            <a:off x="2321118" y="6061530"/>
            <a:ext cx="279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dirty="0"/>
              <a:t>D-region: 70-100 km</a:t>
            </a:r>
          </a:p>
        </p:txBody>
      </p:sp>
      <p:sp>
        <p:nvSpPr>
          <p:cNvPr id="12" name="TextBox 15">
            <a:extLst>
              <a:ext uri="{FF2B5EF4-FFF2-40B4-BE49-F238E27FC236}">
                <a16:creationId xmlns:a16="http://schemas.microsoft.com/office/drawing/2014/main" id="{9CC4BE56-66CF-CC5C-1689-266322F6FCC4}"/>
              </a:ext>
            </a:extLst>
          </p:cNvPr>
          <p:cNvSpPr txBox="1">
            <a:spLocks noChangeArrowheads="1"/>
          </p:cNvSpPr>
          <p:nvPr/>
        </p:nvSpPr>
        <p:spPr bwMode="auto">
          <a:xfrm>
            <a:off x="5267163" y="3606027"/>
            <a:ext cx="2844800" cy="830997"/>
          </a:xfrm>
          <a:prstGeom prst="rect">
            <a:avLst/>
          </a:prstGeom>
          <a:solidFill>
            <a:schemeClr val="bg1"/>
          </a:solidFill>
          <a:ln>
            <a:noFill/>
          </a:ln>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t>F-region:</a:t>
            </a:r>
          </a:p>
          <a:p>
            <a:pPr algn="ctr"/>
            <a:r>
              <a:rPr lang="en-US" altLang="en-US" dirty="0"/>
              <a:t>150 – 1000 km</a:t>
            </a:r>
          </a:p>
        </p:txBody>
      </p:sp>
      <p:sp>
        <p:nvSpPr>
          <p:cNvPr id="13" name="TextBox 12">
            <a:extLst>
              <a:ext uri="{FF2B5EF4-FFF2-40B4-BE49-F238E27FC236}">
                <a16:creationId xmlns:a16="http://schemas.microsoft.com/office/drawing/2014/main" id="{178E9811-2AA9-9ED1-0C4E-7BCFDDC80CCE}"/>
              </a:ext>
            </a:extLst>
          </p:cNvPr>
          <p:cNvSpPr txBox="1">
            <a:spLocks noChangeArrowheads="1"/>
          </p:cNvSpPr>
          <p:nvPr/>
        </p:nvSpPr>
        <p:spPr bwMode="auto">
          <a:xfrm>
            <a:off x="3529950" y="847787"/>
            <a:ext cx="3290979" cy="461665"/>
          </a:xfrm>
          <a:prstGeom prst="rect">
            <a:avLst/>
          </a:prstGeom>
          <a:solidFill>
            <a:schemeClr val="bg1"/>
          </a:solidFill>
          <a:ln>
            <a:noFill/>
          </a:ln>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dirty="0"/>
              <a:t>Plasmasphere: &gt; 1000km</a:t>
            </a:r>
          </a:p>
        </p:txBody>
      </p:sp>
    </p:spTree>
    <p:extLst>
      <p:ext uri="{BB962C8B-B14F-4D97-AF65-F5344CB8AC3E}">
        <p14:creationId xmlns:p14="http://schemas.microsoft.com/office/powerpoint/2010/main" val="45607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E1D3832-BCE6-734D-7436-148173BAE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20" y="980708"/>
            <a:ext cx="2413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605B4D86-DE7C-425B-8F92-65C21CBEE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649" y="2717815"/>
            <a:ext cx="2686051"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CF69A664-4BBA-6FC4-2A02-315458C0B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594" y="4744207"/>
            <a:ext cx="32289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D0EC2E1D-8147-EC98-569E-D32440588F49}"/>
              </a:ext>
            </a:extLst>
          </p:cNvPr>
          <p:cNvSpPr txBox="1">
            <a:spLocks noChangeArrowheads="1"/>
          </p:cNvSpPr>
          <p:nvPr/>
        </p:nvSpPr>
        <p:spPr bwMode="auto">
          <a:xfrm>
            <a:off x="3498793" y="1240804"/>
            <a:ext cx="729658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r>
              <a:rPr lang="en-US" altLang="en-US" sz="2000" b="1" dirty="0">
                <a:solidFill>
                  <a:schemeClr val="bg1"/>
                </a:solidFill>
                <a:latin typeface="+mn-lt"/>
              </a:rPr>
              <a:t>Solar Flares (increased X-ray flux)</a:t>
            </a:r>
          </a:p>
          <a:p>
            <a:pPr algn="l"/>
            <a:r>
              <a:rPr lang="en-US" altLang="en-US" sz="1800" dirty="0">
                <a:solidFill>
                  <a:schemeClr val="bg1"/>
                </a:solidFill>
                <a:latin typeface="+mn-lt"/>
              </a:rPr>
              <a:t>Arrives: 8 mins; Duration: 1-2 </a:t>
            </a:r>
            <a:r>
              <a:rPr lang="en-US" altLang="en-US" sz="1800" dirty="0" err="1">
                <a:solidFill>
                  <a:schemeClr val="bg1"/>
                </a:solidFill>
                <a:latin typeface="+mn-lt"/>
              </a:rPr>
              <a:t>hrs</a:t>
            </a:r>
            <a:endParaRPr lang="en-US" altLang="en-US" sz="1800" dirty="0">
              <a:solidFill>
                <a:schemeClr val="bg1"/>
              </a:solidFill>
              <a:latin typeface="+mn-lt"/>
            </a:endParaRPr>
          </a:p>
          <a:p>
            <a:pPr algn="l"/>
            <a:r>
              <a:rPr lang="en-US" altLang="en-US" sz="1800" dirty="0">
                <a:solidFill>
                  <a:schemeClr val="bg1"/>
                </a:solidFill>
                <a:latin typeface="+mn-lt"/>
              </a:rPr>
              <a:t>Impacts: D-region ionization, High Frequency (HF) radio wave absorption, geolocation, low-frequency navigation, </a:t>
            </a:r>
            <a:r>
              <a:rPr lang="en-US" altLang="en-US" sz="1800" dirty="0">
                <a:solidFill>
                  <a:srgbClr val="FFFF00"/>
                </a:solidFill>
                <a:latin typeface="+mn-lt"/>
              </a:rPr>
              <a:t>small effect on GNSS signals </a:t>
            </a:r>
          </a:p>
        </p:txBody>
      </p:sp>
      <p:sp>
        <p:nvSpPr>
          <p:cNvPr id="6" name="Text Box 7">
            <a:extLst>
              <a:ext uri="{FF2B5EF4-FFF2-40B4-BE49-F238E27FC236}">
                <a16:creationId xmlns:a16="http://schemas.microsoft.com/office/drawing/2014/main" id="{8C0A86A1-7C4B-01E4-20BF-760CCC701A9A}"/>
              </a:ext>
            </a:extLst>
          </p:cNvPr>
          <p:cNvSpPr txBox="1">
            <a:spLocks noChangeArrowheads="1"/>
          </p:cNvSpPr>
          <p:nvPr/>
        </p:nvSpPr>
        <p:spPr bwMode="auto">
          <a:xfrm>
            <a:off x="6048928" y="2996437"/>
            <a:ext cx="583827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r>
              <a:rPr lang="en-US" altLang="en-US" sz="2000" b="1" dirty="0">
                <a:solidFill>
                  <a:schemeClr val="bg1"/>
                </a:solidFill>
                <a:latin typeface="Calibri" panose="020F0502020204030204" pitchFamily="34" charset="0"/>
                <a:cs typeface="Calibri" panose="020F0502020204030204" pitchFamily="34" charset="0"/>
              </a:rPr>
              <a:t>Coronal Mass Ejections (plasma)</a:t>
            </a:r>
          </a:p>
          <a:p>
            <a:pPr algn="l"/>
            <a:r>
              <a:rPr lang="en-US" altLang="en-US" sz="1800" dirty="0">
                <a:solidFill>
                  <a:schemeClr val="bg1"/>
                </a:solidFill>
                <a:latin typeface="Calibri" panose="020F0502020204030204" pitchFamily="34" charset="0"/>
                <a:cs typeface="Calibri" panose="020F0502020204030204" pitchFamily="34" charset="0"/>
              </a:rPr>
              <a:t>Arrives: 1-3 days; Duration: 1-2 days</a:t>
            </a:r>
          </a:p>
          <a:p>
            <a:pPr algn="l"/>
            <a:r>
              <a:rPr lang="en-US" altLang="en-US" sz="1800" dirty="0">
                <a:solidFill>
                  <a:schemeClr val="bg1"/>
                </a:solidFill>
                <a:latin typeface="Calibri" panose="020F0502020204030204" pitchFamily="34" charset="0"/>
                <a:cs typeface="Calibri" panose="020F0502020204030204" pitchFamily="34" charset="0"/>
              </a:rPr>
              <a:t>Impacts: satellite charging, drag, communication, navigation, HF communication, ground induced currents (power outages), </a:t>
            </a:r>
            <a:r>
              <a:rPr lang="en-US" altLang="en-US" sz="1800" dirty="0">
                <a:solidFill>
                  <a:srgbClr val="FFFF00"/>
                </a:solidFill>
                <a:latin typeface="Calibri" panose="020F0502020204030204" pitchFamily="34" charset="0"/>
                <a:cs typeface="Calibri" panose="020F0502020204030204" pitchFamily="34" charset="0"/>
              </a:rPr>
              <a:t>significant impact on GNSS signals</a:t>
            </a:r>
          </a:p>
        </p:txBody>
      </p:sp>
      <p:sp>
        <p:nvSpPr>
          <p:cNvPr id="7" name="Text Box 8">
            <a:extLst>
              <a:ext uri="{FF2B5EF4-FFF2-40B4-BE49-F238E27FC236}">
                <a16:creationId xmlns:a16="http://schemas.microsoft.com/office/drawing/2014/main" id="{2A9ABEC9-AF3C-600B-E05D-23A1D83ECEA8}"/>
              </a:ext>
            </a:extLst>
          </p:cNvPr>
          <p:cNvSpPr txBox="1">
            <a:spLocks noChangeArrowheads="1"/>
          </p:cNvSpPr>
          <p:nvPr/>
        </p:nvSpPr>
        <p:spPr bwMode="auto">
          <a:xfrm>
            <a:off x="8700004" y="4853215"/>
            <a:ext cx="3491996"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r>
              <a:rPr lang="en-US" altLang="en-US" sz="1800" b="1" dirty="0">
                <a:solidFill>
                  <a:schemeClr val="bg1"/>
                </a:solidFill>
                <a:latin typeface="Calibri" panose="020F0502020204030204" pitchFamily="34" charset="0"/>
                <a:cs typeface="Calibri" panose="020F0502020204030204" pitchFamily="34" charset="0"/>
              </a:rPr>
              <a:t>Solar Proton Events (energetic particles)</a:t>
            </a:r>
          </a:p>
          <a:p>
            <a:pPr algn="l"/>
            <a:r>
              <a:rPr lang="en-US" altLang="en-US" sz="1600" dirty="0">
                <a:solidFill>
                  <a:schemeClr val="bg1"/>
                </a:solidFill>
                <a:latin typeface="Calibri" panose="020F0502020204030204" pitchFamily="34" charset="0"/>
                <a:cs typeface="Calibri" panose="020F0502020204030204" pitchFamily="34" charset="0"/>
              </a:rPr>
              <a:t>Arrives: 15 mins to a few hours; Duration: days</a:t>
            </a:r>
          </a:p>
          <a:p>
            <a:pPr algn="l"/>
            <a:r>
              <a:rPr lang="en-US" altLang="en-US" sz="1600" dirty="0">
                <a:solidFill>
                  <a:schemeClr val="bg1"/>
                </a:solidFill>
                <a:latin typeface="Calibri" panose="020F0502020204030204" pitchFamily="34" charset="0"/>
                <a:cs typeface="Calibri" panose="020F0502020204030204" pitchFamily="34" charset="0"/>
              </a:rPr>
              <a:t>Impacts: Polar HF absorption, satellite anomalies, radiation hazard, </a:t>
            </a:r>
            <a:r>
              <a:rPr lang="en-US" altLang="en-US" sz="1600" dirty="0">
                <a:solidFill>
                  <a:srgbClr val="FFFF00"/>
                </a:solidFill>
                <a:latin typeface="+mn-lt"/>
              </a:rPr>
              <a:t>small effect on GNSS signals </a:t>
            </a:r>
            <a:endParaRPr lang="en-US" altLang="en-US" sz="1600" dirty="0">
              <a:solidFill>
                <a:schemeClr val="bg1"/>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D16BA4EF-BDBD-39CF-A7FD-5EAB17CF5831}"/>
              </a:ext>
            </a:extLst>
          </p:cNvPr>
          <p:cNvSpPr txBox="1">
            <a:spLocks/>
          </p:cNvSpPr>
          <p:nvPr/>
        </p:nvSpPr>
        <p:spPr>
          <a:xfrm>
            <a:off x="2392826" y="180644"/>
            <a:ext cx="7497509" cy="558800"/>
          </a:xfrm>
          <a:prstGeom prst="rect">
            <a:avLst/>
          </a:prstGeom>
        </p:spPr>
        <p:txBody>
          <a:bodyPr anchor="ctr">
            <a:noAutofit/>
          </a:bodyPr>
          <a:lstStyle/>
          <a:p>
            <a:pPr algn="ctr" defTabSz="457189">
              <a:defRPr/>
            </a:pPr>
            <a:r>
              <a:rPr lang="en-US" sz="3800" b="1" dirty="0">
                <a:solidFill>
                  <a:srgbClr val="FFFF00"/>
                </a:solidFill>
                <a:ea typeface="+mj-ea"/>
                <a:cs typeface="+mj-cs"/>
              </a:rPr>
              <a:t>Space Weather driven by the Sun</a:t>
            </a:r>
          </a:p>
        </p:txBody>
      </p:sp>
      <p:sp>
        <p:nvSpPr>
          <p:cNvPr id="9" name="Slide Number Placeholder 8">
            <a:extLst>
              <a:ext uri="{FF2B5EF4-FFF2-40B4-BE49-F238E27FC236}">
                <a16:creationId xmlns:a16="http://schemas.microsoft.com/office/drawing/2014/main" id="{2E593168-990E-521E-E253-45832511CB5F}"/>
              </a:ext>
            </a:extLst>
          </p:cNvPr>
          <p:cNvSpPr>
            <a:spLocks noGrp="1"/>
          </p:cNvSpPr>
          <p:nvPr>
            <p:ph type="sldNum" idx="12"/>
          </p:nvPr>
        </p:nvSpPr>
        <p:spPr/>
        <p:txBody>
          <a:bodyPr/>
          <a:lstStyle/>
          <a:p>
            <a:fld id="{00000000-1234-1234-1234-123412341234}" type="slidenum">
              <a:rPr lang="en" smtClean="0"/>
              <a:pPr/>
              <a:t>5</a:t>
            </a:fld>
            <a:endParaRPr lang="en"/>
          </a:p>
        </p:txBody>
      </p:sp>
    </p:spTree>
    <p:extLst>
      <p:ext uri="{BB962C8B-B14F-4D97-AF65-F5344CB8AC3E}">
        <p14:creationId xmlns:p14="http://schemas.microsoft.com/office/powerpoint/2010/main" val="144484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325E2C4-FB17-72F0-090A-9FCAF10039C4}"/>
              </a:ext>
            </a:extLst>
          </p:cNvPr>
          <p:cNvSpPr txBox="1">
            <a:spLocks/>
          </p:cNvSpPr>
          <p:nvPr/>
        </p:nvSpPr>
        <p:spPr>
          <a:xfrm>
            <a:off x="303078" y="419329"/>
            <a:ext cx="6028709" cy="1508618"/>
          </a:xfrm>
          <a:prstGeom prst="rect">
            <a:avLst/>
          </a:prstGeom>
        </p:spPr>
        <p:txBody>
          <a:bodyPr spcFirstLastPara="1" vert="horz" wrap="square" lIns="0" tIns="1270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r>
              <a:rPr lang="en-US" sz="3600" b="1" dirty="0">
                <a:solidFill>
                  <a:srgbClr val="003087"/>
                </a:solidFill>
                <a:latin typeface="+mn-lt"/>
              </a:rPr>
              <a:t>Impact of a Solar Radio Burst on GNSS signals – a rare occurrence </a:t>
            </a:r>
          </a:p>
        </p:txBody>
      </p:sp>
      <p:sp>
        <p:nvSpPr>
          <p:cNvPr id="3" name="object 10">
            <a:extLst>
              <a:ext uri="{FF2B5EF4-FFF2-40B4-BE49-F238E27FC236}">
                <a16:creationId xmlns:a16="http://schemas.microsoft.com/office/drawing/2014/main" id="{2AC53059-3639-520E-F309-43C801F40502}"/>
              </a:ext>
            </a:extLst>
          </p:cNvPr>
          <p:cNvSpPr txBox="1"/>
          <p:nvPr/>
        </p:nvSpPr>
        <p:spPr>
          <a:xfrm>
            <a:off x="2009730" y="6488331"/>
            <a:ext cx="2023745" cy="259045"/>
          </a:xfrm>
          <a:prstGeom prst="rect">
            <a:avLst/>
          </a:prstGeom>
        </p:spPr>
        <p:txBody>
          <a:bodyPr vert="horz" wrap="square" lIns="0" tIns="12700" rIns="0" bIns="0" rtlCol="0">
            <a:spAutoFit/>
          </a:bodyPr>
          <a:lstStyle/>
          <a:p>
            <a:pPr marL="12700">
              <a:spcBef>
                <a:spcPts val="100"/>
              </a:spcBef>
            </a:pPr>
            <a:r>
              <a:rPr sz="1600" u="sng" spc="-11" dirty="0">
                <a:solidFill>
                  <a:srgbClr val="FFFFFF"/>
                </a:solidFill>
                <a:uFill>
                  <a:solidFill>
                    <a:srgbClr val="FFFFFF"/>
                  </a:solidFill>
                </a:uFill>
              </a:rPr>
              <a:t>Photo by </a:t>
            </a:r>
            <a:r>
              <a:rPr sz="1600" u="sng" spc="-5" dirty="0">
                <a:solidFill>
                  <a:srgbClr val="FFFFFF"/>
                </a:solidFill>
                <a:uFill>
                  <a:solidFill>
                    <a:srgbClr val="FFFFFF"/>
                  </a:solidFill>
                </a:uFill>
              </a:rPr>
              <a:t>Gary</a:t>
            </a:r>
            <a:r>
              <a:rPr sz="1600" u="sng" spc="5" dirty="0">
                <a:solidFill>
                  <a:srgbClr val="FFFFFF"/>
                </a:solidFill>
                <a:uFill>
                  <a:solidFill>
                    <a:srgbClr val="FFFFFF"/>
                  </a:solidFill>
                </a:uFill>
              </a:rPr>
              <a:t> </a:t>
            </a:r>
            <a:r>
              <a:rPr sz="1600" u="sng" spc="-5" dirty="0">
                <a:solidFill>
                  <a:srgbClr val="FFFFFF"/>
                </a:solidFill>
                <a:uFill>
                  <a:solidFill>
                    <a:srgbClr val="FFFFFF"/>
                  </a:solidFill>
                </a:uFill>
              </a:rPr>
              <a:t>Palmer</a:t>
            </a:r>
            <a:endParaRPr sz="1600" dirty="0"/>
          </a:p>
        </p:txBody>
      </p:sp>
      <p:pic>
        <p:nvPicPr>
          <p:cNvPr id="4" name="Main graphic">
            <a:extLst>
              <a:ext uri="{FF2B5EF4-FFF2-40B4-BE49-F238E27FC236}">
                <a16:creationId xmlns:a16="http://schemas.microsoft.com/office/drawing/2014/main" id="{15566EBF-3CFD-226A-13BE-A2904BCFFD28}"/>
              </a:ext>
            </a:extLst>
          </p:cNvPr>
          <p:cNvPicPr/>
          <p:nvPr/>
        </p:nvPicPr>
        <p:blipFill rotWithShape="1">
          <a:blip r:embed="rId2"/>
          <a:srcRect b="28625"/>
          <a:stretch/>
        </p:blipFill>
        <p:spPr>
          <a:xfrm>
            <a:off x="7129673" y="668628"/>
            <a:ext cx="4133637" cy="3419702"/>
          </a:xfrm>
          <a:prstGeom prst="rect">
            <a:avLst/>
          </a:prstGeom>
          <a:ln>
            <a:noFill/>
          </a:ln>
        </p:spPr>
      </p:pic>
      <p:sp>
        <p:nvSpPr>
          <p:cNvPr id="6" name="object 5">
            <a:extLst>
              <a:ext uri="{FF2B5EF4-FFF2-40B4-BE49-F238E27FC236}">
                <a16:creationId xmlns:a16="http://schemas.microsoft.com/office/drawing/2014/main" id="{AD3364DF-10F8-C672-63F2-F19B97C72AC3}"/>
              </a:ext>
            </a:extLst>
          </p:cNvPr>
          <p:cNvSpPr/>
          <p:nvPr/>
        </p:nvSpPr>
        <p:spPr>
          <a:xfrm>
            <a:off x="5857224" y="4184908"/>
            <a:ext cx="6148795" cy="2284821"/>
          </a:xfrm>
          <a:prstGeom prst="rect">
            <a:avLst/>
          </a:prstGeom>
          <a:blipFill>
            <a:blip r:embed="rId3" cstate="print"/>
            <a:stretch>
              <a:fillRect/>
            </a:stretch>
          </a:blipFill>
        </p:spPr>
        <p:txBody>
          <a:bodyPr wrap="square" lIns="0" tIns="0" rIns="0" bIns="0" rtlCol="0"/>
          <a:lstStyle/>
          <a:p>
            <a:endParaRPr sz="1400"/>
          </a:p>
        </p:txBody>
      </p:sp>
      <p:sp>
        <p:nvSpPr>
          <p:cNvPr id="7" name="object 6">
            <a:extLst>
              <a:ext uri="{FF2B5EF4-FFF2-40B4-BE49-F238E27FC236}">
                <a16:creationId xmlns:a16="http://schemas.microsoft.com/office/drawing/2014/main" id="{DA93D83D-0180-4F78-A83A-1D8AD22E1D8C}"/>
              </a:ext>
            </a:extLst>
          </p:cNvPr>
          <p:cNvSpPr txBox="1"/>
          <p:nvPr/>
        </p:nvSpPr>
        <p:spPr>
          <a:xfrm>
            <a:off x="10768001" y="5533575"/>
            <a:ext cx="522605" cy="474489"/>
          </a:xfrm>
          <a:prstGeom prst="rect">
            <a:avLst/>
          </a:prstGeom>
        </p:spPr>
        <p:txBody>
          <a:bodyPr vert="horz" wrap="square" lIns="0" tIns="12700" rIns="0" bIns="0" rtlCol="0">
            <a:spAutoFit/>
          </a:bodyPr>
          <a:lstStyle/>
          <a:p>
            <a:pPr marL="12700" marR="5080" algn="ctr">
              <a:spcBef>
                <a:spcPts val="100"/>
              </a:spcBef>
            </a:pPr>
            <a:r>
              <a:rPr sz="1000" u="sng" dirty="0">
                <a:uFill>
                  <a:solidFill>
                    <a:srgbClr val="000000"/>
                  </a:solidFill>
                </a:uFill>
              </a:rPr>
              <a:t>repeat</a:t>
            </a:r>
            <a:r>
              <a:rPr sz="1000" u="sng" spc="-151" dirty="0">
                <a:uFill>
                  <a:solidFill>
                    <a:srgbClr val="000000"/>
                  </a:solidFill>
                </a:uFill>
              </a:rPr>
              <a:t> </a:t>
            </a:r>
            <a:r>
              <a:rPr sz="1000" u="sng" dirty="0">
                <a:uFill>
                  <a:solidFill>
                    <a:srgbClr val="000000"/>
                  </a:solidFill>
                </a:uFill>
              </a:rPr>
              <a:t>of </a:t>
            </a:r>
            <a:r>
              <a:rPr sz="1000" dirty="0"/>
              <a:t> </a:t>
            </a:r>
            <a:r>
              <a:rPr sz="1000" u="sng" spc="-5" dirty="0">
                <a:uFill>
                  <a:solidFill>
                    <a:srgbClr val="000000"/>
                  </a:solidFill>
                </a:uFill>
              </a:rPr>
              <a:t>p</a:t>
            </a:r>
            <a:r>
              <a:rPr sz="1000" u="sng" spc="5" dirty="0">
                <a:uFill>
                  <a:solidFill>
                    <a:srgbClr val="000000"/>
                  </a:solidFill>
                </a:uFill>
              </a:rPr>
              <a:t>r</a:t>
            </a:r>
            <a:r>
              <a:rPr sz="1000" u="sng" spc="-5" dirty="0">
                <a:uFill>
                  <a:solidFill>
                    <a:srgbClr val="000000"/>
                  </a:solidFill>
                </a:uFill>
              </a:rPr>
              <a:t>ev</a:t>
            </a:r>
            <a:r>
              <a:rPr sz="1000" u="sng" spc="11" dirty="0">
                <a:uFill>
                  <a:solidFill>
                    <a:srgbClr val="000000"/>
                  </a:solidFill>
                </a:uFill>
              </a:rPr>
              <a:t>i</a:t>
            </a:r>
            <a:r>
              <a:rPr sz="1000" u="sng" spc="-5" dirty="0">
                <a:uFill>
                  <a:solidFill>
                    <a:srgbClr val="000000"/>
                  </a:solidFill>
                </a:uFill>
              </a:rPr>
              <a:t>ou</a:t>
            </a:r>
            <a:r>
              <a:rPr sz="1000" u="sng" dirty="0">
                <a:uFill>
                  <a:solidFill>
                    <a:srgbClr val="000000"/>
                  </a:solidFill>
                </a:uFill>
              </a:rPr>
              <a:t>s </a:t>
            </a:r>
            <a:r>
              <a:rPr sz="1000" dirty="0"/>
              <a:t> </a:t>
            </a:r>
            <a:r>
              <a:rPr sz="1000" u="sng" dirty="0">
                <a:uFill>
                  <a:solidFill>
                    <a:srgbClr val="000000"/>
                  </a:solidFill>
                </a:uFill>
              </a:rPr>
              <a:t>cycle</a:t>
            </a:r>
            <a:endParaRPr sz="1000" dirty="0"/>
          </a:p>
        </p:txBody>
      </p:sp>
      <p:sp>
        <p:nvSpPr>
          <p:cNvPr id="8" name="Content Placeholder 2">
            <a:extLst>
              <a:ext uri="{FF2B5EF4-FFF2-40B4-BE49-F238E27FC236}">
                <a16:creationId xmlns:a16="http://schemas.microsoft.com/office/drawing/2014/main" id="{4AE7C672-05D2-4B01-FE15-7FE43E761275}"/>
              </a:ext>
            </a:extLst>
          </p:cNvPr>
          <p:cNvSpPr txBox="1">
            <a:spLocks/>
          </p:cNvSpPr>
          <p:nvPr/>
        </p:nvSpPr>
        <p:spPr>
          <a:xfrm>
            <a:off x="209148" y="2333726"/>
            <a:ext cx="5577714" cy="401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solar radio bursts (SRB) is an intense burst of radio waves emitted by the Sun often during solar flares</a:t>
            </a:r>
          </a:p>
          <a:p>
            <a:r>
              <a:rPr lang="en-US" sz="2000" dirty="0"/>
              <a:t>If the SRB is close to a frequency used by GNSS and the Sun is in the field of view of the receiver, it can impact GNSS operational systems</a:t>
            </a:r>
          </a:p>
          <a:p>
            <a:r>
              <a:rPr lang="en-US" sz="2000" dirty="0"/>
              <a:t>The SRB can act as background noise, interfering with the weak GNSS signals received receivers. This interference can degrade the GNSS signals, leading to reduced accuracy or temporary signal loss.</a:t>
            </a:r>
          </a:p>
        </p:txBody>
      </p:sp>
      <p:sp>
        <p:nvSpPr>
          <p:cNvPr id="5" name="Slide Number Placeholder 4">
            <a:extLst>
              <a:ext uri="{FF2B5EF4-FFF2-40B4-BE49-F238E27FC236}">
                <a16:creationId xmlns:a16="http://schemas.microsoft.com/office/drawing/2014/main" id="{10A19062-CE8D-5502-1C96-0E6BC4FB6999}"/>
              </a:ext>
            </a:extLst>
          </p:cNvPr>
          <p:cNvSpPr>
            <a:spLocks noGrp="1"/>
          </p:cNvSpPr>
          <p:nvPr>
            <p:ph type="sldNum" idx="12"/>
          </p:nvPr>
        </p:nvSpPr>
        <p:spPr/>
        <p:txBody>
          <a:bodyPr/>
          <a:lstStyle/>
          <a:p>
            <a:fld id="{00000000-1234-1234-1234-123412341234}" type="slidenum">
              <a:rPr lang="en" smtClean="0"/>
              <a:pPr/>
              <a:t>6</a:t>
            </a:fld>
            <a:endParaRPr lang="en"/>
          </a:p>
        </p:txBody>
      </p:sp>
    </p:spTree>
    <p:extLst>
      <p:ext uri="{BB962C8B-B14F-4D97-AF65-F5344CB8AC3E}">
        <p14:creationId xmlns:p14="http://schemas.microsoft.com/office/powerpoint/2010/main" val="4063957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3F17-09A6-6409-C540-5FA431ECE3A6}"/>
              </a:ext>
            </a:extLst>
          </p:cNvPr>
          <p:cNvSpPr txBox="1">
            <a:spLocks/>
          </p:cNvSpPr>
          <p:nvPr/>
        </p:nvSpPr>
        <p:spPr>
          <a:xfrm>
            <a:off x="667410" y="556308"/>
            <a:ext cx="11360800" cy="763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r>
              <a:rPr lang="en-US" sz="3600" b="1" dirty="0">
                <a:solidFill>
                  <a:srgbClr val="003087"/>
                </a:solidFill>
                <a:latin typeface="+mn-lt"/>
              </a:rPr>
              <a:t>Coronal Mass Ejection Striking Earth</a:t>
            </a:r>
          </a:p>
        </p:txBody>
      </p:sp>
      <p:sp>
        <p:nvSpPr>
          <p:cNvPr id="3" name="Text Placeholder 2">
            <a:extLst>
              <a:ext uri="{FF2B5EF4-FFF2-40B4-BE49-F238E27FC236}">
                <a16:creationId xmlns:a16="http://schemas.microsoft.com/office/drawing/2014/main" id="{84949C2A-DF83-85CD-F404-4F4BC0E5B0EB}"/>
              </a:ext>
            </a:extLst>
          </p:cNvPr>
          <p:cNvSpPr txBox="1">
            <a:spLocks/>
          </p:cNvSpPr>
          <p:nvPr/>
        </p:nvSpPr>
        <p:spPr>
          <a:xfrm>
            <a:off x="324310" y="1251242"/>
            <a:ext cx="6505762" cy="547023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dirty="0"/>
              <a:t>Drives a geomagnetic storm at Earth if the interplanetary magnetic field (IMF) is southward</a:t>
            </a:r>
          </a:p>
          <a:p>
            <a:pPr>
              <a:lnSpc>
                <a:spcPct val="100000"/>
              </a:lnSpc>
              <a:spcBef>
                <a:spcPts val="600"/>
              </a:spcBef>
            </a:pPr>
            <a:r>
              <a:rPr lang="en-US" sz="2400" dirty="0"/>
              <a:t>Arrival time 1-3 days</a:t>
            </a:r>
          </a:p>
          <a:p>
            <a:pPr>
              <a:lnSpc>
                <a:spcPct val="100000"/>
              </a:lnSpc>
              <a:spcBef>
                <a:spcPts val="600"/>
              </a:spcBef>
            </a:pPr>
            <a:r>
              <a:rPr lang="en-US" sz="2400" dirty="0"/>
              <a:t>Duration 1-2 days</a:t>
            </a:r>
          </a:p>
          <a:p>
            <a:pPr>
              <a:lnSpc>
                <a:spcPct val="100000"/>
              </a:lnSpc>
              <a:spcBef>
                <a:spcPts val="600"/>
              </a:spcBef>
            </a:pPr>
            <a:r>
              <a:rPr lang="en-US" sz="2400" dirty="0"/>
              <a:t>Effects:</a:t>
            </a:r>
          </a:p>
          <a:p>
            <a:pPr marL="525463" indent="-512763">
              <a:lnSpc>
                <a:spcPct val="100000"/>
              </a:lnSpc>
              <a:spcBef>
                <a:spcPts val="600"/>
              </a:spcBef>
              <a:buFont typeface="Arial" panose="020B0604020202020204" pitchFamily="34" charset="0"/>
              <a:buNone/>
            </a:pPr>
            <a:r>
              <a:rPr lang="en-US" sz="2400" dirty="0"/>
              <a:t>      - Atmospheric heating, expansion and increased satellite drag</a:t>
            </a:r>
          </a:p>
          <a:p>
            <a:pPr marL="525463" indent="-512763">
              <a:lnSpc>
                <a:spcPct val="100000"/>
              </a:lnSpc>
              <a:spcBef>
                <a:spcPts val="600"/>
              </a:spcBef>
              <a:buFont typeface="Arial" panose="020B0604020202020204" pitchFamily="34" charset="0"/>
              <a:buNone/>
            </a:pPr>
            <a:r>
              <a:rPr lang="en-US" sz="2400" dirty="0"/>
              <a:t>      - Increases in ionospheric plasma density and structure can disruption of HF Communications and compromised GNSS Positioning, Navigation, and Timing</a:t>
            </a:r>
          </a:p>
          <a:p>
            <a:pPr marL="525463" indent="-512763">
              <a:lnSpc>
                <a:spcPct val="100000"/>
              </a:lnSpc>
              <a:spcBef>
                <a:spcPts val="600"/>
              </a:spcBef>
              <a:buFont typeface="Arial" panose="020B0604020202020204" pitchFamily="34" charset="0"/>
              <a:buNone/>
            </a:pPr>
            <a:r>
              <a:rPr lang="en-US" sz="2400" dirty="0"/>
              <a:t>      - Induced currents/power outages</a:t>
            </a:r>
          </a:p>
          <a:p>
            <a:pPr marL="525463" indent="-512763">
              <a:lnSpc>
                <a:spcPct val="100000"/>
              </a:lnSpc>
              <a:spcBef>
                <a:spcPts val="600"/>
              </a:spcBef>
              <a:buFont typeface="Arial" panose="020B0604020202020204" pitchFamily="34" charset="0"/>
              <a:buNone/>
            </a:pPr>
            <a:r>
              <a:rPr lang="en-US" sz="2400" dirty="0"/>
              <a:t>      - Satellite anomalies</a:t>
            </a:r>
          </a:p>
          <a:p>
            <a:pPr>
              <a:lnSpc>
                <a:spcPct val="100000"/>
              </a:lnSpc>
              <a:spcBef>
                <a:spcPts val="600"/>
              </a:spcBef>
            </a:pPr>
            <a:r>
              <a:rPr lang="en-US" sz="2400" dirty="0"/>
              <a:t>Users: power companies, satellite operators, HF operators, satellite communication, GNSS, PNT, etc.</a:t>
            </a:r>
          </a:p>
        </p:txBody>
      </p:sp>
      <p:sp>
        <p:nvSpPr>
          <p:cNvPr id="6" name="Slide Number Placeholder 5">
            <a:extLst>
              <a:ext uri="{FF2B5EF4-FFF2-40B4-BE49-F238E27FC236}">
                <a16:creationId xmlns:a16="http://schemas.microsoft.com/office/drawing/2014/main" id="{324A3CE0-3D08-E204-C8AC-732260B29A72}"/>
              </a:ext>
            </a:extLst>
          </p:cNvPr>
          <p:cNvSpPr>
            <a:spLocks noGrp="1"/>
          </p:cNvSpPr>
          <p:nvPr>
            <p:ph type="sldNum" idx="12"/>
          </p:nvPr>
        </p:nvSpPr>
        <p:spPr>
          <a:xfrm>
            <a:off x="8610600" y="6356350"/>
            <a:ext cx="2743200" cy="365125"/>
          </a:xfrm>
        </p:spPr>
        <p:txBody>
          <a:bodyPr/>
          <a:lstStyle/>
          <a:p>
            <a:fld id="{00000000-1234-1234-1234-123412341234}" type="slidenum">
              <a:rPr lang="en" smtClean="0"/>
              <a:pPr/>
              <a:t>7</a:t>
            </a:fld>
            <a:endParaRPr lang="en"/>
          </a:p>
        </p:txBody>
      </p:sp>
      <p:pic>
        <p:nvPicPr>
          <p:cNvPr id="7" name="Picture 7">
            <a:extLst>
              <a:ext uri="{FF2B5EF4-FFF2-40B4-BE49-F238E27FC236}">
                <a16:creationId xmlns:a16="http://schemas.microsoft.com/office/drawing/2014/main" id="{E98F4132-23E5-988D-6455-36A3616AACBF}"/>
              </a:ext>
            </a:extLst>
          </p:cNvPr>
          <p:cNvPicPr>
            <a:picLocks noChangeAspect="1"/>
          </p:cNvPicPr>
          <p:nvPr/>
        </p:nvPicPr>
        <p:blipFill>
          <a:blip r:embed="rId2">
            <a:extLst>
              <a:ext uri="{28A0092B-C50C-407E-A947-70E740481C1C}">
                <a14:useLocalDpi xmlns:a14="http://schemas.microsoft.com/office/drawing/2010/main" val="0"/>
              </a:ext>
            </a:extLst>
          </a:blip>
          <a:srcRect t="8487" r="10121" b="12878"/>
          <a:stretch>
            <a:fillRect/>
          </a:stretch>
        </p:blipFill>
        <p:spPr bwMode="auto">
          <a:xfrm rot="10800000">
            <a:off x="9664340" y="1716801"/>
            <a:ext cx="2034341" cy="173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CBFAF5B-813D-5171-688D-CEA7403CE5E1}"/>
              </a:ext>
            </a:extLst>
          </p:cNvPr>
          <p:cNvPicPr>
            <a:picLocks noChangeAspect="1"/>
          </p:cNvPicPr>
          <p:nvPr/>
        </p:nvPicPr>
        <p:blipFill>
          <a:blip r:embed="rId3"/>
          <a:stretch>
            <a:fillRect/>
          </a:stretch>
        </p:blipFill>
        <p:spPr>
          <a:xfrm>
            <a:off x="8105185" y="3661533"/>
            <a:ext cx="4523728" cy="4711356"/>
          </a:xfrm>
          <a:prstGeom prst="rect">
            <a:avLst/>
          </a:prstGeom>
        </p:spPr>
      </p:pic>
      <p:pic>
        <p:nvPicPr>
          <p:cNvPr id="9" name="Picture 4">
            <a:extLst>
              <a:ext uri="{FF2B5EF4-FFF2-40B4-BE49-F238E27FC236}">
                <a16:creationId xmlns:a16="http://schemas.microsoft.com/office/drawing/2014/main" id="{CC8B0C79-FCFF-F803-FD7E-37C8B043F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313" y="1711094"/>
            <a:ext cx="2337748" cy="2346973"/>
          </a:xfrm>
          <a:prstGeom prst="rect">
            <a:avLst/>
          </a:prstGeom>
          <a:noFill/>
          <a:extLst>
            <a:ext uri="{909E8E84-426E-40DD-AFC4-6F175D3DCCD1}">
              <a14:hiddenFill xmlns:a14="http://schemas.microsoft.com/office/drawing/2010/main">
                <a:solidFill>
                  <a:srgbClr val="FFFFFF"/>
                </a:solidFill>
              </a14:hiddenFill>
            </a:ext>
          </a:extLst>
        </p:spPr>
      </p:pic>
      <p:sp>
        <p:nvSpPr>
          <p:cNvPr id="10" name="Line 43">
            <a:extLst>
              <a:ext uri="{FF2B5EF4-FFF2-40B4-BE49-F238E27FC236}">
                <a16:creationId xmlns:a16="http://schemas.microsoft.com/office/drawing/2014/main" id="{7E72D20B-2CEF-D72A-63FA-547D4AFE454A}"/>
              </a:ext>
            </a:extLst>
          </p:cNvPr>
          <p:cNvSpPr>
            <a:spLocks noChangeShapeType="1"/>
          </p:cNvSpPr>
          <p:nvPr/>
        </p:nvSpPr>
        <p:spPr bwMode="auto">
          <a:xfrm>
            <a:off x="8474503" y="5200265"/>
            <a:ext cx="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 name="Line 43">
            <a:extLst>
              <a:ext uri="{FF2B5EF4-FFF2-40B4-BE49-F238E27FC236}">
                <a16:creationId xmlns:a16="http://schemas.microsoft.com/office/drawing/2014/main" id="{9A81F9BF-F6C5-F68C-EFF4-2D26E03E8E8B}"/>
              </a:ext>
            </a:extLst>
          </p:cNvPr>
          <p:cNvSpPr>
            <a:spLocks noChangeShapeType="1"/>
          </p:cNvSpPr>
          <p:nvPr/>
        </p:nvSpPr>
        <p:spPr bwMode="auto">
          <a:xfrm flipV="1">
            <a:off x="9548918" y="5256130"/>
            <a:ext cx="4892" cy="44851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2" name="TextBox 11">
            <a:extLst>
              <a:ext uri="{FF2B5EF4-FFF2-40B4-BE49-F238E27FC236}">
                <a16:creationId xmlns:a16="http://schemas.microsoft.com/office/drawing/2014/main" id="{F88A15FB-9C9E-49D5-22C6-4F1620AFDAAF}"/>
              </a:ext>
            </a:extLst>
          </p:cNvPr>
          <p:cNvSpPr txBox="1"/>
          <p:nvPr/>
        </p:nvSpPr>
        <p:spPr>
          <a:xfrm>
            <a:off x="6597054" y="4914724"/>
            <a:ext cx="1988210" cy="1200329"/>
          </a:xfrm>
          <a:prstGeom prst="rect">
            <a:avLst/>
          </a:prstGeom>
          <a:noFill/>
        </p:spPr>
        <p:txBody>
          <a:bodyPr wrap="square" rtlCol="0">
            <a:spAutoFit/>
          </a:bodyPr>
          <a:lstStyle/>
          <a:p>
            <a:pPr algn="ctr"/>
            <a:r>
              <a:rPr lang="en-US" dirty="0"/>
              <a:t>CME southward Interplanetary magnetic field (IMF)</a:t>
            </a:r>
          </a:p>
        </p:txBody>
      </p:sp>
      <p:sp>
        <p:nvSpPr>
          <p:cNvPr id="13" name="TextBox 12">
            <a:extLst>
              <a:ext uri="{FF2B5EF4-FFF2-40B4-BE49-F238E27FC236}">
                <a16:creationId xmlns:a16="http://schemas.microsoft.com/office/drawing/2014/main" id="{AFBF862C-D8D4-5875-FBB5-7E98FE217B5E}"/>
              </a:ext>
            </a:extLst>
          </p:cNvPr>
          <p:cNvSpPr txBox="1"/>
          <p:nvPr/>
        </p:nvSpPr>
        <p:spPr>
          <a:xfrm>
            <a:off x="9479033" y="5275200"/>
            <a:ext cx="370614" cy="461665"/>
          </a:xfrm>
          <a:prstGeom prst="rect">
            <a:avLst/>
          </a:prstGeom>
          <a:noFill/>
        </p:spPr>
        <p:txBody>
          <a:bodyPr wrap="none" rtlCol="0">
            <a:spAutoFit/>
          </a:bodyPr>
          <a:lstStyle/>
          <a:p>
            <a:r>
              <a:rPr lang="en-US" sz="2400" dirty="0"/>
              <a:t>B</a:t>
            </a:r>
          </a:p>
        </p:txBody>
      </p:sp>
      <p:sp>
        <p:nvSpPr>
          <p:cNvPr id="14" name="Line 43">
            <a:extLst>
              <a:ext uri="{FF2B5EF4-FFF2-40B4-BE49-F238E27FC236}">
                <a16:creationId xmlns:a16="http://schemas.microsoft.com/office/drawing/2014/main" id="{1DB1FD61-BAF1-0DD8-F921-29BF55BC7110}"/>
              </a:ext>
            </a:extLst>
          </p:cNvPr>
          <p:cNvSpPr>
            <a:spLocks noChangeShapeType="1"/>
          </p:cNvSpPr>
          <p:nvPr/>
        </p:nvSpPr>
        <p:spPr bwMode="auto">
          <a:xfrm>
            <a:off x="8820091" y="5200265"/>
            <a:ext cx="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pic>
        <p:nvPicPr>
          <p:cNvPr id="15" name="Picture 41" descr="FigDungeyNorthward2D">
            <a:extLst>
              <a:ext uri="{FF2B5EF4-FFF2-40B4-BE49-F238E27FC236}">
                <a16:creationId xmlns:a16="http://schemas.microsoft.com/office/drawing/2014/main" id="{719758A9-5854-D2F5-AE82-2C5CC214F219}"/>
              </a:ext>
            </a:extLst>
          </p:cNvPr>
          <p:cNvPicPr>
            <a:picLocks noChangeAspect="1" noChangeArrowheads="1"/>
          </p:cNvPicPr>
          <p:nvPr/>
        </p:nvPicPr>
        <p:blipFill>
          <a:blip r:embed="rId5"/>
          <a:srcRect l="7059" t="27272" r="9412" b="26364"/>
          <a:stretch>
            <a:fillRect/>
          </a:stretch>
        </p:blipFill>
        <p:spPr bwMode="auto">
          <a:xfrm>
            <a:off x="8944158" y="4431610"/>
            <a:ext cx="3084052" cy="2215177"/>
          </a:xfrm>
          <a:prstGeom prst="rect">
            <a:avLst/>
          </a:prstGeom>
          <a:noFill/>
          <a:ln w="9525">
            <a:noFill/>
            <a:miter lim="800000"/>
            <a:headEnd/>
            <a:tailEnd/>
          </a:ln>
        </p:spPr>
      </p:pic>
    </p:spTree>
    <p:extLst>
      <p:ext uri="{BB962C8B-B14F-4D97-AF65-F5344CB8AC3E}">
        <p14:creationId xmlns:p14="http://schemas.microsoft.com/office/powerpoint/2010/main" val="1750883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1;p56">
            <a:extLst>
              <a:ext uri="{FF2B5EF4-FFF2-40B4-BE49-F238E27FC236}">
                <a16:creationId xmlns:a16="http://schemas.microsoft.com/office/drawing/2014/main" id="{B14F02E8-4812-AAB6-A78A-5DB718473649}"/>
              </a:ext>
            </a:extLst>
          </p:cNvPr>
          <p:cNvSpPr txBox="1"/>
          <p:nvPr/>
        </p:nvSpPr>
        <p:spPr>
          <a:xfrm>
            <a:off x="0" y="363739"/>
            <a:ext cx="12192000" cy="1243377"/>
          </a:xfrm>
          <a:prstGeom prst="rect">
            <a:avLst/>
          </a:prstGeom>
          <a:noFill/>
          <a:ln>
            <a:noFill/>
          </a:ln>
        </p:spPr>
        <p:txBody>
          <a:bodyPr spcFirstLastPara="1" wrap="square" lIns="121900" tIns="121900" rIns="121900" bIns="121900" anchor="t" anchorCtr="0">
            <a:spAutoFit/>
          </a:bodyPr>
          <a:lstStyle/>
          <a:p>
            <a:pPr marR="5080" algn="ctr">
              <a:lnSpc>
                <a:spcPct val="90000"/>
              </a:lnSpc>
              <a:spcBef>
                <a:spcPct val="0"/>
              </a:spcBef>
              <a:buClr>
                <a:srgbClr val="000000"/>
              </a:buClr>
            </a:pPr>
            <a:r>
              <a:rPr lang="en" sz="3600" b="1" dirty="0">
                <a:solidFill>
                  <a:srgbClr val="003087"/>
                </a:solidFill>
                <a:ea typeface="+mj-ea"/>
                <a:cs typeface="+mj-cs"/>
                <a:sym typeface="Calibri"/>
              </a:rPr>
              <a:t> Total Electron Content (TEC) and Steep Gradients</a:t>
            </a:r>
          </a:p>
          <a:p>
            <a:pPr marR="5080" algn="ctr">
              <a:lnSpc>
                <a:spcPct val="90000"/>
              </a:lnSpc>
              <a:spcBef>
                <a:spcPct val="0"/>
              </a:spcBef>
              <a:buClr>
                <a:srgbClr val="000000"/>
              </a:buClr>
            </a:pPr>
            <a:r>
              <a:rPr lang="en-US" sz="3600" b="1" dirty="0">
                <a:solidFill>
                  <a:srgbClr val="003087"/>
                </a:solidFill>
                <a:ea typeface="+mj-ea"/>
                <a:cs typeface="+mj-cs"/>
                <a:sym typeface="Calibri"/>
              </a:rPr>
              <a:t>a</a:t>
            </a:r>
            <a:r>
              <a:rPr lang="en" sz="3600" b="1" dirty="0">
                <a:solidFill>
                  <a:srgbClr val="003087"/>
                </a:solidFill>
                <a:ea typeface="+mj-ea"/>
                <a:cs typeface="+mj-cs"/>
                <a:sym typeface="Calibri"/>
              </a:rPr>
              <a:t>t mid-latitudes during geomagnetic storms impacts GNSS </a:t>
            </a:r>
            <a:endParaRPr sz="3600" b="1" dirty="0">
              <a:solidFill>
                <a:srgbClr val="003087"/>
              </a:solidFill>
              <a:ea typeface="+mj-ea"/>
              <a:cs typeface="+mj-cs"/>
              <a:sym typeface="Calibri"/>
            </a:endParaRPr>
          </a:p>
        </p:txBody>
      </p:sp>
      <p:sp>
        <p:nvSpPr>
          <p:cNvPr id="3" name="Google Shape;284;p56">
            <a:extLst>
              <a:ext uri="{FF2B5EF4-FFF2-40B4-BE49-F238E27FC236}">
                <a16:creationId xmlns:a16="http://schemas.microsoft.com/office/drawing/2014/main" id="{072A26E3-83BA-0AA0-239B-8EFEE78C0410}"/>
              </a:ext>
            </a:extLst>
          </p:cNvPr>
          <p:cNvSpPr txBox="1"/>
          <p:nvPr/>
        </p:nvSpPr>
        <p:spPr>
          <a:xfrm>
            <a:off x="877873" y="2549477"/>
            <a:ext cx="9160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dirty="0">
                <a:solidFill>
                  <a:srgbClr val="000000"/>
                </a:solidFill>
                <a:latin typeface="Arial"/>
                <a:cs typeface="Arial"/>
                <a:sym typeface="Arial"/>
              </a:rPr>
              <a:t>Quiet</a:t>
            </a:r>
            <a:endParaRPr sz="2000" b="1" kern="0" dirty="0">
              <a:solidFill>
                <a:srgbClr val="000000"/>
              </a:solidFill>
              <a:latin typeface="Arial"/>
              <a:cs typeface="Arial"/>
              <a:sym typeface="Arial"/>
            </a:endParaRPr>
          </a:p>
        </p:txBody>
      </p:sp>
      <p:sp>
        <p:nvSpPr>
          <p:cNvPr id="4" name="Google Shape;285;p56">
            <a:extLst>
              <a:ext uri="{FF2B5EF4-FFF2-40B4-BE49-F238E27FC236}">
                <a16:creationId xmlns:a16="http://schemas.microsoft.com/office/drawing/2014/main" id="{9EA59BD0-4B89-AA6E-17DC-A1ABDC3773D4}"/>
              </a:ext>
            </a:extLst>
          </p:cNvPr>
          <p:cNvSpPr txBox="1"/>
          <p:nvPr/>
        </p:nvSpPr>
        <p:spPr>
          <a:xfrm>
            <a:off x="9874567" y="2549477"/>
            <a:ext cx="1799304"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dirty="0">
                <a:solidFill>
                  <a:srgbClr val="000000"/>
                </a:solidFill>
                <a:latin typeface="Arial"/>
                <a:cs typeface="Arial"/>
                <a:sym typeface="Arial"/>
              </a:rPr>
              <a:t>Disturbed*</a:t>
            </a:r>
          </a:p>
        </p:txBody>
      </p:sp>
      <p:sp>
        <p:nvSpPr>
          <p:cNvPr id="5" name="Google Shape;286;p56">
            <a:extLst>
              <a:ext uri="{FF2B5EF4-FFF2-40B4-BE49-F238E27FC236}">
                <a16:creationId xmlns:a16="http://schemas.microsoft.com/office/drawing/2014/main" id="{C633B821-FBF8-51DC-883C-FD38A557F946}"/>
              </a:ext>
            </a:extLst>
          </p:cNvPr>
          <p:cNvSpPr txBox="1"/>
          <p:nvPr/>
        </p:nvSpPr>
        <p:spPr>
          <a:xfrm>
            <a:off x="308113" y="4371197"/>
            <a:ext cx="7626406" cy="2511032"/>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2133" b="1" kern="0" dirty="0">
                <a:solidFill>
                  <a:srgbClr val="000000"/>
                </a:solidFill>
                <a:latin typeface="Times New Roman"/>
                <a:ea typeface="Times New Roman"/>
                <a:cs typeface="Times New Roman"/>
                <a:sym typeface="Times New Roman"/>
              </a:rPr>
              <a:t>Storm Enhanced Density (SED)</a:t>
            </a:r>
            <a:endParaRPr sz="2133" kern="0" dirty="0">
              <a:solidFill>
                <a:srgbClr val="000000"/>
              </a:solidFill>
              <a:latin typeface="Times New Roman"/>
              <a:ea typeface="Times New Roman"/>
              <a:cs typeface="Times New Roman"/>
              <a:sym typeface="Times New Roman"/>
            </a:endParaRPr>
          </a:p>
          <a:p>
            <a:pPr defTabSz="1219170">
              <a:lnSpc>
                <a:spcPct val="115000"/>
              </a:lnSpc>
              <a:buClr>
                <a:srgbClr val="000000"/>
              </a:buClr>
            </a:pPr>
            <a:r>
              <a:rPr lang="en" sz="2133" kern="0" dirty="0">
                <a:solidFill>
                  <a:srgbClr val="000000"/>
                </a:solidFill>
                <a:latin typeface="Times New Roman"/>
                <a:ea typeface="Times New Roman"/>
                <a:cs typeface="Times New Roman"/>
                <a:sym typeface="Times New Roman"/>
              </a:rPr>
              <a:t>During a geomagnetic storm SED features can develop. Steep gradient at the edges of the SED are “walls” of TEC, which compromise integrity of navigation signals. Example to the right shows 130 TEC units over 50 km, ~20 m of GNSS delay. Caused the outage of the FAA Wide Area Augmentation System (WAAS). </a:t>
            </a:r>
            <a:endParaRPr sz="2133" kern="0" dirty="0">
              <a:solidFill>
                <a:srgbClr val="000000"/>
              </a:solidFill>
              <a:latin typeface="Times New Roman"/>
              <a:ea typeface="Times New Roman"/>
              <a:cs typeface="Times New Roman"/>
              <a:sym typeface="Times New Roman"/>
            </a:endParaRPr>
          </a:p>
        </p:txBody>
      </p:sp>
      <p:pic>
        <p:nvPicPr>
          <p:cNvPr id="6" name="Google Shape;287;p56">
            <a:extLst>
              <a:ext uri="{FF2B5EF4-FFF2-40B4-BE49-F238E27FC236}">
                <a16:creationId xmlns:a16="http://schemas.microsoft.com/office/drawing/2014/main" id="{900A3E57-AD72-3E8E-8DD8-98DA042A5DA7}"/>
              </a:ext>
            </a:extLst>
          </p:cNvPr>
          <p:cNvPicPr preferRelativeResize="0"/>
          <p:nvPr/>
        </p:nvPicPr>
        <p:blipFill>
          <a:blip r:embed="rId2">
            <a:alphaModFix/>
          </a:blip>
          <a:stretch>
            <a:fillRect/>
          </a:stretch>
        </p:blipFill>
        <p:spPr>
          <a:xfrm>
            <a:off x="8228646" y="4347068"/>
            <a:ext cx="3530432" cy="2521737"/>
          </a:xfrm>
          <a:prstGeom prst="rect">
            <a:avLst/>
          </a:prstGeom>
          <a:noFill/>
          <a:ln>
            <a:noFill/>
          </a:ln>
        </p:spPr>
      </p:pic>
      <p:grpSp>
        <p:nvGrpSpPr>
          <p:cNvPr id="7" name="Group 6">
            <a:extLst>
              <a:ext uri="{FF2B5EF4-FFF2-40B4-BE49-F238E27FC236}">
                <a16:creationId xmlns:a16="http://schemas.microsoft.com/office/drawing/2014/main" id="{3B27E16E-E308-CF98-32ED-B880C1208D2B}"/>
              </a:ext>
            </a:extLst>
          </p:cNvPr>
          <p:cNvGrpSpPr/>
          <p:nvPr/>
        </p:nvGrpSpPr>
        <p:grpSpPr>
          <a:xfrm>
            <a:off x="1883600" y="1532900"/>
            <a:ext cx="3828307" cy="2708796"/>
            <a:chOff x="1412700" y="1112403"/>
            <a:chExt cx="2871230" cy="2031597"/>
          </a:xfrm>
        </p:grpSpPr>
        <p:sp>
          <p:nvSpPr>
            <p:cNvPr id="8" name="Rectangle 7">
              <a:extLst>
                <a:ext uri="{FF2B5EF4-FFF2-40B4-BE49-F238E27FC236}">
                  <a16:creationId xmlns:a16="http://schemas.microsoft.com/office/drawing/2014/main" id="{35E37372-B1F6-DBD8-7E81-173C08488C92}"/>
                </a:ext>
              </a:extLst>
            </p:cNvPr>
            <p:cNvSpPr/>
            <p:nvPr/>
          </p:nvSpPr>
          <p:spPr>
            <a:xfrm>
              <a:off x="1412700" y="1112403"/>
              <a:ext cx="2871230" cy="111735"/>
            </a:xfrm>
            <a:prstGeom prst="rect">
              <a:avLst/>
            </a:prstGeom>
            <a:solidFill>
              <a:srgbClr val="00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9" name="Google Shape;282;p56">
              <a:extLst>
                <a:ext uri="{FF2B5EF4-FFF2-40B4-BE49-F238E27FC236}">
                  <a16:creationId xmlns:a16="http://schemas.microsoft.com/office/drawing/2014/main" id="{A5E77AA5-D527-8C59-6593-8F074098FE17}"/>
                </a:ext>
              </a:extLst>
            </p:cNvPr>
            <p:cNvPicPr preferRelativeResize="0"/>
            <p:nvPr/>
          </p:nvPicPr>
          <p:blipFill rotWithShape="1">
            <a:blip r:embed="rId3">
              <a:alphaModFix/>
            </a:blip>
            <a:srcRect l="2903" t="7413" b="8223"/>
            <a:stretch/>
          </p:blipFill>
          <p:spPr>
            <a:xfrm>
              <a:off x="1412700" y="1212850"/>
              <a:ext cx="2871230" cy="1931150"/>
            </a:xfrm>
            <a:prstGeom prst="rect">
              <a:avLst/>
            </a:prstGeom>
            <a:noFill/>
            <a:ln>
              <a:noFill/>
            </a:ln>
          </p:spPr>
        </p:pic>
        <p:pic>
          <p:nvPicPr>
            <p:cNvPr id="10" name="Google Shape;282;p56">
              <a:extLst>
                <a:ext uri="{FF2B5EF4-FFF2-40B4-BE49-F238E27FC236}">
                  <a16:creationId xmlns:a16="http://schemas.microsoft.com/office/drawing/2014/main" id="{4A69076B-D6FF-1F24-44C7-BFE67B742E5A}"/>
                </a:ext>
              </a:extLst>
            </p:cNvPr>
            <p:cNvPicPr preferRelativeResize="0"/>
            <p:nvPr/>
          </p:nvPicPr>
          <p:blipFill rotWithShape="1">
            <a:blip r:embed="rId3">
              <a:alphaModFix/>
            </a:blip>
            <a:srcRect l="90468" t="2685" r="3069" b="88316"/>
            <a:stretch/>
          </p:blipFill>
          <p:spPr>
            <a:xfrm>
              <a:off x="3997700" y="1112403"/>
              <a:ext cx="191123" cy="193883"/>
            </a:xfrm>
            <a:prstGeom prst="rect">
              <a:avLst/>
            </a:prstGeom>
            <a:noFill/>
            <a:ln>
              <a:noFill/>
            </a:ln>
          </p:spPr>
        </p:pic>
      </p:grpSp>
      <p:grpSp>
        <p:nvGrpSpPr>
          <p:cNvPr id="11" name="Group 10">
            <a:extLst>
              <a:ext uri="{FF2B5EF4-FFF2-40B4-BE49-F238E27FC236}">
                <a16:creationId xmlns:a16="http://schemas.microsoft.com/office/drawing/2014/main" id="{61A3AEF8-BB54-17FA-5756-BE5264D179AF}"/>
              </a:ext>
            </a:extLst>
          </p:cNvPr>
          <p:cNvGrpSpPr/>
          <p:nvPr/>
        </p:nvGrpSpPr>
        <p:grpSpPr>
          <a:xfrm>
            <a:off x="5949921" y="1534117"/>
            <a:ext cx="3828307" cy="2707580"/>
            <a:chOff x="4351225" y="1103539"/>
            <a:chExt cx="2910001" cy="2053048"/>
          </a:xfrm>
        </p:grpSpPr>
        <p:pic>
          <p:nvPicPr>
            <p:cNvPr id="12" name="Google Shape;283;p56">
              <a:extLst>
                <a:ext uri="{FF2B5EF4-FFF2-40B4-BE49-F238E27FC236}">
                  <a16:creationId xmlns:a16="http://schemas.microsoft.com/office/drawing/2014/main" id="{C5245006-D445-6A05-EEF0-0C8D11076D21}"/>
                </a:ext>
              </a:extLst>
            </p:cNvPr>
            <p:cNvPicPr preferRelativeResize="0"/>
            <p:nvPr/>
          </p:nvPicPr>
          <p:blipFill rotWithShape="1">
            <a:blip r:embed="rId4">
              <a:alphaModFix/>
            </a:blip>
            <a:srcRect l="2257" t="6550" r="-1" b="8164"/>
            <a:stretch/>
          </p:blipFill>
          <p:spPr>
            <a:xfrm>
              <a:off x="4351225" y="1191236"/>
              <a:ext cx="2910001" cy="1965351"/>
            </a:xfrm>
            <a:prstGeom prst="rect">
              <a:avLst/>
            </a:prstGeom>
            <a:noFill/>
            <a:ln>
              <a:noFill/>
            </a:ln>
          </p:spPr>
        </p:pic>
        <p:sp>
          <p:nvSpPr>
            <p:cNvPr id="13" name="Rectangle 12">
              <a:extLst>
                <a:ext uri="{FF2B5EF4-FFF2-40B4-BE49-F238E27FC236}">
                  <a16:creationId xmlns:a16="http://schemas.microsoft.com/office/drawing/2014/main" id="{EC50FB4E-585C-F246-921B-387068F759B0}"/>
                </a:ext>
              </a:extLst>
            </p:cNvPr>
            <p:cNvSpPr/>
            <p:nvPr/>
          </p:nvSpPr>
          <p:spPr>
            <a:xfrm>
              <a:off x="4351225" y="1103539"/>
              <a:ext cx="2910001" cy="111735"/>
            </a:xfrm>
            <a:prstGeom prst="rect">
              <a:avLst/>
            </a:prstGeom>
            <a:solidFill>
              <a:srgbClr val="00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14" name="Google Shape;282;p56">
              <a:extLst>
                <a:ext uri="{FF2B5EF4-FFF2-40B4-BE49-F238E27FC236}">
                  <a16:creationId xmlns:a16="http://schemas.microsoft.com/office/drawing/2014/main" id="{90C71701-A086-1208-59C5-CEE84187D2AD}"/>
                </a:ext>
              </a:extLst>
            </p:cNvPr>
            <p:cNvPicPr preferRelativeResize="0"/>
            <p:nvPr/>
          </p:nvPicPr>
          <p:blipFill rotWithShape="1">
            <a:blip r:embed="rId3">
              <a:alphaModFix/>
            </a:blip>
            <a:srcRect l="90468" t="2685" r="3069" b="88316"/>
            <a:stretch/>
          </p:blipFill>
          <p:spPr>
            <a:xfrm>
              <a:off x="6982587" y="1112403"/>
              <a:ext cx="193703" cy="192115"/>
            </a:xfrm>
            <a:prstGeom prst="rect">
              <a:avLst/>
            </a:prstGeom>
            <a:noFill/>
            <a:ln>
              <a:noFill/>
            </a:ln>
          </p:spPr>
        </p:pic>
      </p:grpSp>
      <p:cxnSp>
        <p:nvCxnSpPr>
          <p:cNvPr id="15" name="Shape 217">
            <a:extLst>
              <a:ext uri="{FF2B5EF4-FFF2-40B4-BE49-F238E27FC236}">
                <a16:creationId xmlns:a16="http://schemas.microsoft.com/office/drawing/2014/main" id="{3AF7BBF4-BA9E-7298-E404-526C3B3772CA}"/>
              </a:ext>
            </a:extLst>
          </p:cNvPr>
          <p:cNvCxnSpPr>
            <a:cxnSpLocks/>
          </p:cNvCxnSpPr>
          <p:nvPr/>
        </p:nvCxnSpPr>
        <p:spPr>
          <a:xfrm flipV="1">
            <a:off x="5784574" y="2693504"/>
            <a:ext cx="2077278" cy="1977887"/>
          </a:xfrm>
          <a:prstGeom prst="straightConnector1">
            <a:avLst/>
          </a:prstGeom>
          <a:noFill/>
          <a:ln w="25400" cap="flat" cmpd="sng">
            <a:solidFill>
              <a:srgbClr val="FF0000"/>
            </a:solidFill>
            <a:prstDash val="solid"/>
            <a:round/>
            <a:headEnd type="none" w="med" len="med"/>
            <a:tailEnd type="stealth" w="lg" len="lg"/>
          </a:ln>
        </p:spPr>
      </p:cxnSp>
      <p:sp>
        <p:nvSpPr>
          <p:cNvPr id="16" name="Google Shape;285;p56">
            <a:extLst>
              <a:ext uri="{FF2B5EF4-FFF2-40B4-BE49-F238E27FC236}">
                <a16:creationId xmlns:a16="http://schemas.microsoft.com/office/drawing/2014/main" id="{E5912940-D786-397F-6249-2C73552F1B95}"/>
              </a:ext>
            </a:extLst>
          </p:cNvPr>
          <p:cNvSpPr txBox="1"/>
          <p:nvPr/>
        </p:nvSpPr>
        <p:spPr>
          <a:xfrm>
            <a:off x="10055810" y="2982349"/>
            <a:ext cx="2047058" cy="80017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kern="0" dirty="0">
                <a:solidFill>
                  <a:srgbClr val="000000"/>
                </a:solidFill>
                <a:latin typeface="Arial"/>
                <a:cs typeface="Arial"/>
                <a:sym typeface="Arial"/>
              </a:rPr>
              <a:t>(* see later </a:t>
            </a:r>
          </a:p>
          <a:p>
            <a:pPr algn="ctr" defTabSz="1219170">
              <a:buClr>
                <a:srgbClr val="000000"/>
              </a:buClr>
            </a:pPr>
            <a:r>
              <a:rPr lang="en" kern="0" dirty="0">
                <a:solidFill>
                  <a:srgbClr val="000000"/>
                </a:solidFill>
                <a:latin typeface="Arial"/>
                <a:cs typeface="Arial"/>
                <a:sym typeface="Arial"/>
              </a:rPr>
              <a:t>Glo-TEC product)</a:t>
            </a:r>
            <a:endParaRPr kern="0" dirty="0">
              <a:solidFill>
                <a:srgbClr val="000000"/>
              </a:solidFill>
              <a:latin typeface="Arial"/>
              <a:cs typeface="Arial"/>
              <a:sym typeface="Arial"/>
            </a:endParaRPr>
          </a:p>
        </p:txBody>
      </p:sp>
      <p:sp>
        <p:nvSpPr>
          <p:cNvPr id="17" name="Slide Number Placeholder 16">
            <a:extLst>
              <a:ext uri="{FF2B5EF4-FFF2-40B4-BE49-F238E27FC236}">
                <a16:creationId xmlns:a16="http://schemas.microsoft.com/office/drawing/2014/main" id="{F3923B67-C88F-6D41-CB99-02DE38EC4F5D}"/>
              </a:ext>
            </a:extLst>
          </p:cNvPr>
          <p:cNvSpPr>
            <a:spLocks noGrp="1"/>
          </p:cNvSpPr>
          <p:nvPr>
            <p:ph type="sldNum" idx="12"/>
          </p:nvPr>
        </p:nvSpPr>
        <p:spPr/>
        <p:txBody>
          <a:bodyPr/>
          <a:lstStyle/>
          <a:p>
            <a:fld id="{00000000-1234-1234-1234-123412341234}" type="slidenum">
              <a:rPr lang="en" smtClean="0"/>
              <a:pPr/>
              <a:t>8</a:t>
            </a:fld>
            <a:endParaRPr lang="en"/>
          </a:p>
        </p:txBody>
      </p:sp>
    </p:spTree>
    <p:extLst>
      <p:ext uri="{BB962C8B-B14F-4D97-AF65-F5344CB8AC3E}">
        <p14:creationId xmlns:p14="http://schemas.microsoft.com/office/powerpoint/2010/main" val="176502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2;p43">
            <a:extLst>
              <a:ext uri="{FF2B5EF4-FFF2-40B4-BE49-F238E27FC236}">
                <a16:creationId xmlns:a16="http://schemas.microsoft.com/office/drawing/2014/main" id="{50C7372E-7A66-C91E-570E-9F20A9B5B52F}"/>
              </a:ext>
            </a:extLst>
          </p:cNvPr>
          <p:cNvSpPr txBox="1">
            <a:spLocks/>
          </p:cNvSpPr>
          <p:nvPr/>
        </p:nvSpPr>
        <p:spPr>
          <a:xfrm>
            <a:off x="0" y="299661"/>
            <a:ext cx="12192000" cy="11532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indent="-228600" algn="ctr">
              <a:buClr>
                <a:srgbClr val="000000"/>
              </a:buClr>
            </a:pPr>
            <a:r>
              <a:rPr lang="en-US" sz="3600" b="1" dirty="0">
                <a:solidFill>
                  <a:srgbClr val="003087"/>
                </a:solidFill>
                <a:latin typeface="+mn-lt"/>
              </a:rPr>
              <a:t>Small-scale Ionosphere Perturbations at Low Latitudes</a:t>
            </a:r>
          </a:p>
          <a:p>
            <a:pPr marR="5080" indent="-228600" algn="ctr">
              <a:buClr>
                <a:srgbClr val="000000"/>
              </a:buClr>
            </a:pPr>
            <a:r>
              <a:rPr lang="en-US" sz="3600" b="1" dirty="0">
                <a:solidFill>
                  <a:srgbClr val="003087"/>
                </a:solidFill>
                <a:latin typeface="+mn-lt"/>
              </a:rPr>
              <a:t>- example of space weather driven from below at any time-</a:t>
            </a:r>
          </a:p>
        </p:txBody>
      </p:sp>
      <p:pic>
        <p:nvPicPr>
          <p:cNvPr id="3" name="jgra51511-sup-0002-ms01" descr="jgra51511-sup-0002-ms01">
            <a:hlinkClick r:id="" action="ppaction://media"/>
            <a:extLst>
              <a:ext uri="{FF2B5EF4-FFF2-40B4-BE49-F238E27FC236}">
                <a16:creationId xmlns:a16="http://schemas.microsoft.com/office/drawing/2014/main" id="{B0F0D28D-C1DC-2D4A-5C24-AB2270B2CC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92797" y="1325278"/>
            <a:ext cx="4339304" cy="5424129"/>
          </a:xfrm>
          <a:prstGeom prst="rect">
            <a:avLst/>
          </a:prstGeom>
        </p:spPr>
      </p:pic>
      <p:pic>
        <p:nvPicPr>
          <p:cNvPr id="4" name="Google Shape;307;p59">
            <a:extLst>
              <a:ext uri="{FF2B5EF4-FFF2-40B4-BE49-F238E27FC236}">
                <a16:creationId xmlns:a16="http://schemas.microsoft.com/office/drawing/2014/main" id="{75636457-36D9-B398-B8AE-B99B6B091D52}"/>
              </a:ext>
            </a:extLst>
          </p:cNvPr>
          <p:cNvPicPr preferRelativeResize="0"/>
          <p:nvPr/>
        </p:nvPicPr>
        <p:blipFill>
          <a:blip r:embed="rId5">
            <a:alphaModFix/>
          </a:blip>
          <a:stretch>
            <a:fillRect/>
          </a:stretch>
        </p:blipFill>
        <p:spPr>
          <a:xfrm>
            <a:off x="41901" y="1728001"/>
            <a:ext cx="6368001" cy="4954756"/>
          </a:xfrm>
          <a:prstGeom prst="rect">
            <a:avLst/>
          </a:prstGeom>
          <a:noFill/>
          <a:ln>
            <a:noFill/>
          </a:ln>
        </p:spPr>
      </p:pic>
      <p:sp>
        <p:nvSpPr>
          <p:cNvPr id="5" name="TextBox 4">
            <a:extLst>
              <a:ext uri="{FF2B5EF4-FFF2-40B4-BE49-F238E27FC236}">
                <a16:creationId xmlns:a16="http://schemas.microsoft.com/office/drawing/2014/main" id="{E0428CBD-7557-6139-426A-6037CB267647}"/>
              </a:ext>
            </a:extLst>
          </p:cNvPr>
          <p:cNvSpPr txBox="1"/>
          <p:nvPr/>
        </p:nvSpPr>
        <p:spPr>
          <a:xfrm>
            <a:off x="9360310" y="6443559"/>
            <a:ext cx="1267911" cy="338554"/>
          </a:xfrm>
          <a:prstGeom prst="rect">
            <a:avLst/>
          </a:prstGeom>
          <a:noFill/>
        </p:spPr>
        <p:txBody>
          <a:bodyPr wrap="none" rtlCol="0">
            <a:spAutoFit/>
          </a:bodyPr>
          <a:lstStyle/>
          <a:p>
            <a:r>
              <a:rPr lang="en-US" sz="1600" dirty="0"/>
              <a:t>T. Yokoyama</a:t>
            </a:r>
          </a:p>
        </p:txBody>
      </p:sp>
      <p:sp>
        <p:nvSpPr>
          <p:cNvPr id="7" name="Google Shape;285;p56">
            <a:extLst>
              <a:ext uri="{FF2B5EF4-FFF2-40B4-BE49-F238E27FC236}">
                <a16:creationId xmlns:a16="http://schemas.microsoft.com/office/drawing/2014/main" id="{A755B16E-E34D-C598-1715-6C55DBF13AC9}"/>
              </a:ext>
            </a:extLst>
          </p:cNvPr>
          <p:cNvSpPr txBox="1"/>
          <p:nvPr/>
        </p:nvSpPr>
        <p:spPr>
          <a:xfrm>
            <a:off x="10628221" y="2689206"/>
            <a:ext cx="1866297" cy="107717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kern="0" dirty="0">
                <a:solidFill>
                  <a:srgbClr val="000000"/>
                </a:solidFill>
                <a:latin typeface="Arial"/>
                <a:cs typeface="Arial"/>
                <a:sym typeface="Arial"/>
              </a:rPr>
              <a:t>(* see later </a:t>
            </a:r>
          </a:p>
          <a:p>
            <a:pPr algn="ctr" defTabSz="1219170">
              <a:buClr>
                <a:srgbClr val="000000"/>
              </a:buClr>
            </a:pPr>
            <a:r>
              <a:rPr lang="en" kern="0" dirty="0">
                <a:solidFill>
                  <a:srgbClr val="000000"/>
                </a:solidFill>
                <a:latin typeface="Arial"/>
                <a:cs typeface="Arial"/>
                <a:sym typeface="Arial"/>
              </a:rPr>
              <a:t>irregularities products)</a:t>
            </a:r>
            <a:endParaRPr kern="0" dirty="0">
              <a:solidFill>
                <a:srgbClr val="000000"/>
              </a:solidFill>
              <a:latin typeface="Arial"/>
              <a:cs typeface="Arial"/>
              <a:sym typeface="Arial"/>
            </a:endParaRPr>
          </a:p>
        </p:txBody>
      </p:sp>
      <p:sp>
        <p:nvSpPr>
          <p:cNvPr id="8" name="Slide Number Placeholder 7">
            <a:extLst>
              <a:ext uri="{FF2B5EF4-FFF2-40B4-BE49-F238E27FC236}">
                <a16:creationId xmlns:a16="http://schemas.microsoft.com/office/drawing/2014/main" id="{BA6DCA74-CAB0-DA86-6F1E-C8F98F86C134}"/>
              </a:ext>
            </a:extLst>
          </p:cNvPr>
          <p:cNvSpPr>
            <a:spLocks noGrp="1"/>
          </p:cNvSpPr>
          <p:nvPr>
            <p:ph type="sldNum" idx="12"/>
          </p:nvPr>
        </p:nvSpPr>
        <p:spPr/>
        <p:txBody>
          <a:bodyPr/>
          <a:lstStyle/>
          <a:p>
            <a:fld id="{00000000-1234-1234-1234-123412341234}" type="slidenum">
              <a:rPr lang="en" smtClean="0"/>
              <a:pPr/>
              <a:t>9</a:t>
            </a:fld>
            <a:endParaRPr lang="en"/>
          </a:p>
        </p:txBody>
      </p:sp>
    </p:spTree>
    <p:extLst>
      <p:ext uri="{BB962C8B-B14F-4D97-AF65-F5344CB8AC3E}">
        <p14:creationId xmlns:p14="http://schemas.microsoft.com/office/powerpoint/2010/main" val="243803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26892</TotalTime>
  <Words>919</Words>
  <Application>Microsoft Macintosh PowerPoint</Application>
  <PresentationFormat>Widescreen</PresentationFormat>
  <Paragraphs>95</Paragraphs>
  <Slides>11</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GNSS User Engagement:  The Ionosphere and Space Weather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Results of the First National Survey of User Needs for Space Weather</dc:title>
  <dc:creator>Tzu-Wei Fang</dc:creator>
  <cp:lastModifiedBy>Timothy Fuller-Rowell</cp:lastModifiedBy>
  <cp:revision>81</cp:revision>
  <cp:lastPrinted>2025-05-19T12:48:04Z</cp:lastPrinted>
  <dcterms:created xsi:type="dcterms:W3CDTF">2024-10-21T18:15:22Z</dcterms:created>
  <dcterms:modified xsi:type="dcterms:W3CDTF">2025-05-19T22:01:03Z</dcterms:modified>
</cp:coreProperties>
</file>