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9632" r:id="rId2"/>
    <p:sldId id="9633" r:id="rId3"/>
    <p:sldId id="9638" r:id="rId4"/>
    <p:sldId id="9637" r:id="rId5"/>
    <p:sldId id="9560" r:id="rId6"/>
    <p:sldId id="9325" r:id="rId7"/>
    <p:sldId id="9311" r:id="rId8"/>
    <p:sldId id="9332" r:id="rId9"/>
    <p:sldId id="9669" r:id="rId10"/>
    <p:sldId id="9670" r:id="rId11"/>
    <p:sldId id="9668" r:id="rId12"/>
    <p:sldId id="9666" r:id="rId13"/>
    <p:sldId id="9636" r:id="rId14"/>
    <p:sldId id="9667" r:id="rId15"/>
  </p:sldIdLst>
  <p:sldSz cx="12192000" cy="6858000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CFD6F54-3F44-3A48-83A1-CC27E135F924}" name="Yasmine Hunter" initials="YH" userId="S::yasmine.hunter@septentrio.com::61885f9e-9fa8-4a93-9c45-fb6c60787bc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0A5205-AB7A-43B1-8AF4-1A32A9AF1D05}" v="242" dt="2025-05-20T11:48:16.3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1122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GB" b="1"/>
              <a:t>RTK reported error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0260537616565011"/>
          <c:y val="0.17867196475752206"/>
          <c:w val="0.73581125189681584"/>
          <c:h val="0.5922519066489583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Kalmar_dashboard!$R$53</c:f>
              <c:strCache>
                <c:ptCount val="1"/>
                <c:pt idx="0">
                  <c:v>STD &lt; 10cm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7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574-41E3-8869-0B58A2C842A6}"/>
              </c:ext>
            </c:extLst>
          </c:dPt>
          <c:dPt>
            <c:idx val="1"/>
            <c:invertIfNegative val="0"/>
            <c:bubble3D val="0"/>
            <c:spPr>
              <a:solidFill>
                <a:srgbClr val="0077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574-41E3-8869-0B58A2C842A6}"/>
              </c:ext>
            </c:extLst>
          </c:dPt>
          <c:cat>
            <c:strRef>
              <c:f>CAT_dashboard!$Q$53:$Q$54</c:f>
              <c:strCache>
                <c:ptCount val="2"/>
                <c:pt idx="0">
                  <c:v>OEM2024</c:v>
                </c:pt>
                <c:pt idx="1">
                  <c:v>OEM2025-1</c:v>
                </c:pt>
              </c:strCache>
            </c:strRef>
          </c:cat>
          <c:val>
            <c:numRef>
              <c:f>Kalmar_dashboard!$R$54:$R$55</c:f>
              <c:numCache>
                <c:formatCode>0.0</c:formatCode>
                <c:ptCount val="2"/>
                <c:pt idx="0">
                  <c:v>75.2</c:v>
                </c:pt>
                <c:pt idx="1">
                  <c:v>97.447800000000001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574-41E3-8869-0B58A2C842A6}"/>
            </c:ext>
          </c:extLst>
        </c:ser>
        <c:ser>
          <c:idx val="1"/>
          <c:order val="1"/>
          <c:tx>
            <c:strRef>
              <c:f>Kalmar_dashboard!$S$53</c:f>
              <c:strCache>
                <c:ptCount val="1"/>
                <c:pt idx="0">
                  <c:v>STD &gt; 10cm </c:v>
                </c:pt>
              </c:strCache>
            </c:strRef>
          </c:tx>
          <c:spPr>
            <a:solidFill>
              <a:srgbClr val="FF9211"/>
            </a:solidFill>
            <a:ln>
              <a:noFill/>
            </a:ln>
            <a:effectLst/>
          </c:spPr>
          <c:invertIfNegative val="0"/>
          <c:cat>
            <c:strRef>
              <c:f>CAT_dashboard!$Q$53:$Q$54</c:f>
              <c:strCache>
                <c:ptCount val="2"/>
                <c:pt idx="0">
                  <c:v>OEM2024</c:v>
                </c:pt>
                <c:pt idx="1">
                  <c:v>OEM2025-1</c:v>
                </c:pt>
              </c:strCache>
            </c:strRef>
          </c:cat>
          <c:val>
            <c:numRef>
              <c:f>Kalmar_dashboard!$S$54:$S$55</c:f>
              <c:numCache>
                <c:formatCode>0.0</c:formatCode>
                <c:ptCount val="2"/>
                <c:pt idx="0">
                  <c:v>0</c:v>
                </c:pt>
                <c:pt idx="1">
                  <c:v>2.4521999999999995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574-41E3-8869-0B58A2C842A6}"/>
            </c:ext>
          </c:extLst>
        </c:ser>
        <c:ser>
          <c:idx val="2"/>
          <c:order val="2"/>
          <c:tx>
            <c:strRef>
              <c:f>Kalmar_dashboard!$T$53</c:f>
              <c:strCache>
                <c:ptCount val="1"/>
                <c:pt idx="0">
                  <c:v>No RTK</c:v>
                </c:pt>
              </c:strCache>
            </c:strRef>
          </c:tx>
          <c:spPr>
            <a:solidFill>
              <a:srgbClr val="FFFFFF">
                <a:lumMod val="50000"/>
              </a:srgbClr>
            </a:solidFill>
            <a:ln>
              <a:noFill/>
            </a:ln>
            <a:effectLst/>
          </c:spPr>
          <c:invertIfNegative val="0"/>
          <c:cat>
            <c:strRef>
              <c:f>CAT_dashboard!$Q$53:$Q$54</c:f>
              <c:strCache>
                <c:ptCount val="2"/>
                <c:pt idx="0">
                  <c:v>OEM2024</c:v>
                </c:pt>
                <c:pt idx="1">
                  <c:v>OEM2025-1</c:v>
                </c:pt>
              </c:strCache>
            </c:strRef>
          </c:cat>
          <c:val>
            <c:numRef>
              <c:f>Kalmar_dashboard!$T$54:$T$55</c:f>
              <c:numCache>
                <c:formatCode>0.0</c:formatCode>
                <c:ptCount val="2"/>
                <c:pt idx="0" formatCode="General">
                  <c:v>24.799999999999997</c:v>
                </c:pt>
                <c:pt idx="1">
                  <c:v>9.9999999999999645E-2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574-41E3-8869-0B58A2C842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308372560"/>
        <c:axId val="1308368960"/>
      </c:barChart>
      <c:catAx>
        <c:axId val="1308372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8368960"/>
        <c:crosses val="autoZero"/>
        <c:auto val="1"/>
        <c:lblAlgn val="ctr"/>
        <c:lblOffset val="100"/>
        <c:noMultiLvlLbl val="0"/>
      </c:catAx>
      <c:valAx>
        <c:axId val="130836896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Epochs [%]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8372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821726244332474"/>
          <c:y val="0.89650081639729495"/>
          <c:w val="0.78187746968607907"/>
          <c:h val="0.103499183602705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 w="19050" cap="flat" cmpd="sng" algn="ctr">
      <a:noFill/>
      <a:prstDash val="solid"/>
      <a:miter lim="800000"/>
    </a:ln>
    <a:effectLst/>
  </c:spPr>
  <c:txPr>
    <a:bodyPr/>
    <a:lstStyle/>
    <a:p>
      <a:pPr>
        <a:defRPr>
          <a:solidFill>
            <a:srgbClr val="000000"/>
          </a:solidFill>
          <a:latin typeface="+mn-lt"/>
          <a:ea typeface="+mn-ea"/>
          <a:cs typeface="+mn-cs"/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GB" b="1"/>
              <a:t>RTK availability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90686689253409"/>
          <c:y val="0.17171296296296296"/>
          <c:w val="0.77992471160829024"/>
          <c:h val="0.6165720638324430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Kalmar_dashboard!$Q$2</c:f>
              <c:strCache>
                <c:ptCount val="1"/>
                <c:pt idx="0">
                  <c:v>RTK Fixed</c:v>
                </c:pt>
              </c:strCache>
            </c:strRef>
          </c:tx>
          <c:spPr>
            <a:solidFill>
              <a:srgbClr val="007799"/>
            </a:solidFill>
            <a:ln>
              <a:noFill/>
            </a:ln>
            <a:effectLst/>
          </c:spPr>
          <c:invertIfNegative val="0"/>
          <c:cat>
            <c:strRef>
              <c:f>CAT_dashboard!$O$3:$O$4</c:f>
              <c:strCache>
                <c:ptCount val="2"/>
                <c:pt idx="0">
                  <c:v>OEM2024</c:v>
                </c:pt>
                <c:pt idx="1">
                  <c:v>OEM2025-1</c:v>
                </c:pt>
              </c:strCache>
            </c:strRef>
          </c:cat>
          <c:val>
            <c:numRef>
              <c:f>Kalmar_dashboard!$Q$3:$Q$4</c:f>
              <c:numCache>
                <c:formatCode>0.0</c:formatCode>
                <c:ptCount val="2"/>
                <c:pt idx="0">
                  <c:v>75.2</c:v>
                </c:pt>
                <c:pt idx="1">
                  <c:v>86.5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0C-42B8-819E-1864B9A5C577}"/>
            </c:ext>
          </c:extLst>
        </c:ser>
        <c:ser>
          <c:idx val="1"/>
          <c:order val="1"/>
          <c:tx>
            <c:strRef>
              <c:f>Kalmar_dashboard!$R$2</c:f>
              <c:strCache>
                <c:ptCount val="1"/>
                <c:pt idx="0">
                  <c:v>RTK Float</c:v>
                </c:pt>
              </c:strCache>
            </c:strRef>
          </c:tx>
          <c:spPr>
            <a:solidFill>
              <a:srgbClr val="FF9211"/>
            </a:solidFill>
            <a:ln>
              <a:noFill/>
            </a:ln>
            <a:effectLst/>
          </c:spPr>
          <c:invertIfNegative val="0"/>
          <c:cat>
            <c:strRef>
              <c:f>CAT_dashboard!$O$3:$O$4</c:f>
              <c:strCache>
                <c:ptCount val="2"/>
                <c:pt idx="0">
                  <c:v>OEM2024</c:v>
                </c:pt>
                <c:pt idx="1">
                  <c:v>OEM2025-1</c:v>
                </c:pt>
              </c:strCache>
            </c:strRef>
          </c:cat>
          <c:val>
            <c:numRef>
              <c:f>Kalmar_dashboard!$R$3:$R$4</c:f>
              <c:numCache>
                <c:formatCode>0.0</c:formatCode>
                <c:ptCount val="2"/>
                <c:pt idx="0">
                  <c:v>0</c:v>
                </c:pt>
                <c:pt idx="1">
                  <c:v>13.4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0C-42B8-819E-1864B9A5C577}"/>
            </c:ext>
          </c:extLst>
        </c:ser>
        <c:ser>
          <c:idx val="2"/>
          <c:order val="2"/>
          <c:tx>
            <c:strRef>
              <c:f>Kalmar_dashboard!$S$2</c:f>
              <c:strCache>
                <c:ptCount val="1"/>
                <c:pt idx="0">
                  <c:v>No RTK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CAT_dashboard!$O$3:$O$4</c:f>
              <c:strCache>
                <c:ptCount val="2"/>
                <c:pt idx="0">
                  <c:v>OEM2024</c:v>
                </c:pt>
                <c:pt idx="1">
                  <c:v>OEM2025-1</c:v>
                </c:pt>
              </c:strCache>
            </c:strRef>
          </c:cat>
          <c:val>
            <c:numRef>
              <c:f>Kalmar_dashboard!$S$3:$S$4</c:f>
              <c:numCache>
                <c:formatCode>0.0</c:formatCode>
                <c:ptCount val="2"/>
                <c:pt idx="0">
                  <c:v>24.799999999999997</c:v>
                </c:pt>
                <c:pt idx="1">
                  <c:v>9.9999999999999645E-2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0C-42B8-819E-1864B9A5C5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398818408"/>
        <c:axId val="1398819488"/>
      </c:barChart>
      <c:catAx>
        <c:axId val="1398818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8819488"/>
        <c:crosses val="autoZero"/>
        <c:auto val="1"/>
        <c:lblAlgn val="ctr"/>
        <c:lblOffset val="100"/>
        <c:noMultiLvlLbl val="0"/>
      </c:catAx>
      <c:valAx>
        <c:axId val="139881948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Epochs [%]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8818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23450120561382"/>
          <c:y val="0.89371958964246567"/>
          <c:w val="0.6294251030253335"/>
          <c:h val="0.100334692421456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 w="19050" cap="flat" cmpd="sng" algn="ctr">
      <a:noFill/>
      <a:prstDash val="solid"/>
      <a:miter lim="800000"/>
    </a:ln>
    <a:effectLst/>
  </c:spPr>
  <c:txPr>
    <a:bodyPr/>
    <a:lstStyle/>
    <a:p>
      <a:pPr>
        <a:defRPr>
          <a:solidFill>
            <a:srgbClr val="000000"/>
          </a:solidFill>
          <a:latin typeface="+mn-lt"/>
          <a:ea typeface="+mn-ea"/>
          <a:cs typeface="+mn-cs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64897A-A99C-4C7E-B7F1-841609712425}" type="datetimeFigureOut">
              <a:rPr lang="en-GB" smtClean="0"/>
              <a:t>20/05/2025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6CDBC-5D2B-4197-9251-9EF7BB1FE9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78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9009F9-E512-489B-9F02-8DB41BB013E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734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6">
            <a:extLst>
              <a:ext uri="{FF2B5EF4-FFF2-40B4-BE49-F238E27FC236}">
                <a16:creationId xmlns:a16="http://schemas.microsoft.com/office/drawing/2014/main" id="{7BE3A19A-D24E-87D9-E3DE-B5952212A27A}"/>
              </a:ext>
            </a:extLst>
          </p:cNvPr>
          <p:cNvSpPr/>
          <p:nvPr/>
        </p:nvSpPr>
        <p:spPr>
          <a:xfrm>
            <a:off x="558800" y="388938"/>
            <a:ext cx="3849688" cy="1146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BE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457D09-F1E8-299C-5EBD-51CE57D00DD1}"/>
              </a:ext>
            </a:extLst>
          </p:cNvPr>
          <p:cNvSpPr/>
          <p:nvPr/>
        </p:nvSpPr>
        <p:spPr>
          <a:xfrm>
            <a:off x="371719" y="5810494"/>
            <a:ext cx="2341563" cy="9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61067" y="3139033"/>
            <a:ext cx="8669867" cy="553999"/>
          </a:xfrm>
        </p:spPr>
        <p:txBody>
          <a:bodyPr>
            <a:spAutoFit/>
          </a:bodyPr>
          <a:lstStyle>
            <a:lvl1pPr algn="ctr">
              <a:defRPr sz="3000" b="1" i="0" baseline="0">
                <a:latin typeface="Open Sans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2482212" y="5624135"/>
            <a:ext cx="7227576" cy="372718"/>
          </a:xfrm>
        </p:spPr>
        <p:txBody>
          <a:bodyPr>
            <a:normAutofit/>
          </a:bodyPr>
          <a:lstStyle>
            <a:lvl1pPr marL="0" indent="0" algn="ctr">
              <a:buNone/>
              <a:defRPr sz="1600" baseline="0">
                <a:solidFill>
                  <a:schemeClr val="tx1"/>
                </a:solidFill>
                <a:latin typeface="Open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pic>
        <p:nvPicPr>
          <p:cNvPr id="8" name="Picture 7" descr="A black and white text&#10;&#10;AI-generated content may be incorrect.">
            <a:extLst>
              <a:ext uri="{FF2B5EF4-FFF2-40B4-BE49-F238E27FC236}">
                <a16:creationId xmlns:a16="http://schemas.microsoft.com/office/drawing/2014/main" id="{E18D2352-3849-45BD-0A45-502ACEDD5F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747" y="455092"/>
            <a:ext cx="4058505" cy="164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44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81B3823-5C01-4D12-6F66-7285BAA1E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8712" y="4384456"/>
            <a:ext cx="2700337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nl-NL"/>
            </a:defPPr>
            <a:lvl1pPr algn="ctr" eaLnBrk="1" hangingPunct="1">
              <a:spcBef>
                <a:spcPts val="200"/>
              </a:spcBef>
              <a:defRPr sz="1300" b="1">
                <a:solidFill>
                  <a:srgbClr val="000000"/>
                </a:solidFill>
                <a:latin typeface="Open Sans Semibold" panose="020B0706030804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4572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</a:lvl9pPr>
          </a:lstStyle>
          <a:p>
            <a:pPr lvl="0"/>
            <a:r>
              <a:rPr lang="nl-BE" altLang="nl-BE" dirty="0"/>
              <a:t>Americas</a:t>
            </a:r>
          </a:p>
          <a:p>
            <a:pPr lvl="0"/>
            <a:endParaRPr lang="nl-BE" altLang="nl-BE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nl-BE" sz="1200" b="0" kern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2601 Airport Drive, Suite 360</a:t>
            </a:r>
            <a:br>
              <a:rPr lang="nl-BE" sz="1200" b="0" kern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BE" sz="1200" b="0" kern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 Angeles (Torrance), </a:t>
            </a:r>
          </a:p>
          <a:p>
            <a:pPr lvl="0"/>
            <a:r>
              <a:rPr lang="nl-BE" sz="1200" b="0" kern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 90505, </a:t>
            </a:r>
            <a:r>
              <a:rPr lang="nl-BE" sz="1200" b="1" kern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USA</a:t>
            </a:r>
            <a:br>
              <a:rPr lang="it-IT" altLang="nl-BE" sz="1200" b="0" kern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nl-BE" altLang="nl-BE" sz="1200" b="0" kern="12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8">
            <a:extLst>
              <a:ext uri="{FF2B5EF4-FFF2-40B4-BE49-F238E27FC236}">
                <a16:creationId xmlns:a16="http://schemas.microsoft.com/office/drawing/2014/main" id="{5742CAD7-4F93-08DE-2DC7-175D2CF4D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3775" y="4397375"/>
            <a:ext cx="270033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Sans"/>
              </a:defRPr>
            </a:lvl1pPr>
            <a:lvl2pPr marL="742950" indent="-285750">
              <a:defRPr>
                <a:solidFill>
                  <a:schemeClr val="tx1"/>
                </a:solidFill>
                <a:latin typeface="OpenSans"/>
              </a:defRPr>
            </a:lvl2pPr>
            <a:lvl3pPr marL="1143000" indent="-228600">
              <a:defRPr>
                <a:solidFill>
                  <a:schemeClr val="tx1"/>
                </a:solidFill>
                <a:latin typeface="OpenSans"/>
              </a:defRPr>
            </a:lvl3pPr>
            <a:lvl4pPr marL="1600200" indent="-228600">
              <a:defRPr>
                <a:solidFill>
                  <a:schemeClr val="tx1"/>
                </a:solidFill>
                <a:latin typeface="OpenSans"/>
              </a:defRPr>
            </a:lvl4pPr>
            <a:lvl5pPr marL="2057400" indent="-228600">
              <a:defRPr>
                <a:solidFill>
                  <a:schemeClr val="tx1"/>
                </a:solidFill>
                <a:latin typeface="OpenSans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Sans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Sans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Sans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Sans"/>
              </a:defRPr>
            </a:lvl9pPr>
          </a:lstStyle>
          <a:p>
            <a:pPr algn="ctr" eaLnBrk="1" hangingPunct="1">
              <a:spcBef>
                <a:spcPts val="200"/>
              </a:spcBef>
            </a:pPr>
            <a:r>
              <a:rPr lang="nl-BE" altLang="nl-BE" sz="1300" b="1" dirty="0">
                <a:solidFill>
                  <a:srgbClr val="000000"/>
                </a:solidFill>
                <a:latin typeface="Open Sans Semibold" panose="020B0706030804020204" pitchFamily="34" charset="0"/>
              </a:rPr>
              <a:t>EMEA (HQ)</a:t>
            </a:r>
          </a:p>
          <a:p>
            <a:pPr algn="ctr" eaLnBrk="1" hangingPunct="1">
              <a:spcBef>
                <a:spcPts val="200"/>
              </a:spcBef>
            </a:pPr>
            <a:endParaRPr lang="nl-BE" altLang="nl-BE" sz="80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algn="ctr" eaLnBrk="1" hangingPunct="1">
              <a:spcBef>
                <a:spcPts val="200"/>
              </a:spcBef>
            </a:pPr>
            <a:r>
              <a:rPr lang="nl-BE" altLang="nl-BE" sz="1200" dirty="0" err="1">
                <a:solidFill>
                  <a:srgbClr val="000000"/>
                </a:solidFill>
                <a:latin typeface="Open Sans" panose="020B0606030504020204" pitchFamily="34" charset="0"/>
              </a:rPr>
              <a:t>Greenhill</a:t>
            </a:r>
            <a:r>
              <a:rPr lang="nl-BE" altLang="nl-BE" sz="1200" dirty="0">
                <a:solidFill>
                  <a:srgbClr val="000000"/>
                </a:solidFill>
                <a:latin typeface="Open Sans" panose="020B0606030504020204" pitchFamily="34" charset="0"/>
              </a:rPr>
              <a:t> Campus</a:t>
            </a:r>
          </a:p>
          <a:p>
            <a:pPr algn="ctr" eaLnBrk="1" hangingPunct="1">
              <a:spcBef>
                <a:spcPts val="200"/>
              </a:spcBef>
            </a:pPr>
            <a:r>
              <a:rPr lang="nl-BE" altLang="nl-BE" sz="1200" dirty="0">
                <a:solidFill>
                  <a:srgbClr val="000000"/>
                </a:solidFill>
                <a:latin typeface="Open Sans" panose="020B0606030504020204" pitchFamily="34" charset="0"/>
              </a:rPr>
              <a:t>Interleuvenlaan 15i,</a:t>
            </a:r>
          </a:p>
          <a:p>
            <a:pPr algn="ctr" eaLnBrk="1" hangingPunct="1">
              <a:spcBef>
                <a:spcPts val="200"/>
              </a:spcBef>
            </a:pPr>
            <a:r>
              <a:rPr lang="nl-BE" altLang="nl-BE" sz="1200" dirty="0">
                <a:solidFill>
                  <a:srgbClr val="000000"/>
                </a:solidFill>
                <a:latin typeface="Open Sans" panose="020B0606030504020204" pitchFamily="34" charset="0"/>
              </a:rPr>
              <a:t>3001 Leuven, </a:t>
            </a:r>
            <a:r>
              <a:rPr lang="nl-BE" altLang="nl-BE" sz="1200" b="1" dirty="0">
                <a:solidFill>
                  <a:srgbClr val="000000"/>
                </a:solidFill>
                <a:latin typeface="Open Sans" panose="020B0606030504020204" pitchFamily="34" charset="0"/>
              </a:rPr>
              <a:t>Belgium</a:t>
            </a:r>
          </a:p>
          <a:p>
            <a:pPr algn="ctr" eaLnBrk="1" hangingPunct="1">
              <a:spcBef>
                <a:spcPts val="200"/>
              </a:spcBef>
            </a:pPr>
            <a:endParaRPr lang="nl-BE" altLang="nl-BE" sz="800" dirty="0">
              <a:solidFill>
                <a:srgbClr val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4" name="Tekstvak 9">
            <a:extLst>
              <a:ext uri="{FF2B5EF4-FFF2-40B4-BE49-F238E27FC236}">
                <a16:creationId xmlns:a16="http://schemas.microsoft.com/office/drawing/2014/main" id="{10ED982A-5BFA-BF61-2F2F-0922C90B6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2589" y="4616659"/>
            <a:ext cx="2700337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Sans"/>
              </a:defRPr>
            </a:lvl1pPr>
            <a:lvl2pPr marL="742950" indent="-285750">
              <a:defRPr>
                <a:solidFill>
                  <a:schemeClr val="tx1"/>
                </a:solidFill>
                <a:latin typeface="OpenSans"/>
              </a:defRPr>
            </a:lvl2pPr>
            <a:lvl3pPr marL="1143000" indent="-228600">
              <a:defRPr>
                <a:solidFill>
                  <a:schemeClr val="tx1"/>
                </a:solidFill>
                <a:latin typeface="OpenSans"/>
              </a:defRPr>
            </a:lvl3pPr>
            <a:lvl4pPr marL="1600200" indent="-228600">
              <a:defRPr>
                <a:solidFill>
                  <a:schemeClr val="tx1"/>
                </a:solidFill>
                <a:latin typeface="OpenSans"/>
              </a:defRPr>
            </a:lvl4pPr>
            <a:lvl5pPr marL="2057400" indent="-228600">
              <a:defRPr>
                <a:solidFill>
                  <a:schemeClr val="tx1"/>
                </a:solidFill>
                <a:latin typeface="OpenSans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Sans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Sans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Sans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Sans"/>
              </a:defRPr>
            </a:lvl9pPr>
          </a:lstStyle>
          <a:p>
            <a:pPr algn="ctr" eaLnBrk="1" hangingPunct="1">
              <a:spcBef>
                <a:spcPts val="200"/>
              </a:spcBef>
            </a:pPr>
            <a:r>
              <a:rPr lang="nl-BE" altLang="nl-BE" sz="1300" b="1">
                <a:solidFill>
                  <a:srgbClr val="000000"/>
                </a:solidFill>
                <a:latin typeface="Open Sans Semibold" panose="020B0706030804020204" pitchFamily="34" charset="0"/>
              </a:rPr>
              <a:t>Asia-Pacific</a:t>
            </a:r>
            <a:endParaRPr lang="nl-BE" altLang="nl-BE" sz="80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algn="ctr" eaLnBrk="1" hangingPunct="1">
              <a:spcBef>
                <a:spcPts val="200"/>
              </a:spcBef>
            </a:pPr>
            <a:endParaRPr lang="nl-BE" altLang="nl-BE" sz="80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algn="ctr" eaLnBrk="1" hangingPunct="1"/>
            <a:r>
              <a:rPr lang="en-US" altLang="nl-BE" sz="1200">
                <a:solidFill>
                  <a:srgbClr val="000000"/>
                </a:solidFill>
                <a:latin typeface="Open Sans" panose="020B0606030504020204" pitchFamily="34" charset="0"/>
              </a:rPr>
              <a:t>Shanghai, </a:t>
            </a:r>
            <a:r>
              <a:rPr lang="en-US" altLang="nl-BE" sz="1200" b="1">
                <a:solidFill>
                  <a:srgbClr val="000000"/>
                </a:solidFill>
                <a:latin typeface="Open Sans" panose="020B0606030504020204" pitchFamily="34" charset="0"/>
              </a:rPr>
              <a:t>China</a:t>
            </a:r>
          </a:p>
          <a:p>
            <a:pPr algn="ctr" eaLnBrk="1" hangingPunct="1"/>
            <a:r>
              <a:rPr lang="nl-BE" altLang="nl-BE" sz="1200">
                <a:solidFill>
                  <a:srgbClr val="000000"/>
                </a:solidFill>
                <a:latin typeface="Open Sans" panose="020B0606030504020204" pitchFamily="34" charset="0"/>
              </a:rPr>
              <a:t>Yokohama, </a:t>
            </a:r>
            <a:r>
              <a:rPr lang="nl-BE" altLang="nl-BE" sz="1200" b="1">
                <a:solidFill>
                  <a:srgbClr val="000000"/>
                </a:solidFill>
                <a:latin typeface="Open Sans" panose="020B0606030504020204" pitchFamily="34" charset="0"/>
              </a:rPr>
              <a:t>Japan</a:t>
            </a:r>
          </a:p>
          <a:p>
            <a:pPr algn="ctr" eaLnBrk="1" hangingPunct="1"/>
            <a:r>
              <a:rPr lang="nl-BE" altLang="nl-BE" sz="1200">
                <a:solidFill>
                  <a:srgbClr val="000000"/>
                </a:solidFill>
                <a:latin typeface="Open Sans" panose="020B0606030504020204" pitchFamily="34" charset="0"/>
              </a:rPr>
              <a:t>Seoul,</a:t>
            </a:r>
            <a:r>
              <a:rPr lang="nl-BE" altLang="nl-BE" sz="1200" b="1">
                <a:solidFill>
                  <a:srgbClr val="000000"/>
                </a:solidFill>
                <a:latin typeface="Open Sans" panose="020B0606030504020204" pitchFamily="34" charset="0"/>
              </a:rPr>
              <a:t> Korea</a:t>
            </a:r>
          </a:p>
        </p:txBody>
      </p:sp>
      <p:sp>
        <p:nvSpPr>
          <p:cNvPr id="6" name="Tekstvak 1">
            <a:extLst>
              <a:ext uri="{FF2B5EF4-FFF2-40B4-BE49-F238E27FC236}">
                <a16:creationId xmlns:a16="http://schemas.microsoft.com/office/drawing/2014/main" id="{E66626F7-55B4-6502-232C-579B2FA10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9153" y="5653778"/>
            <a:ext cx="4678362" cy="487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Sans"/>
              </a:defRPr>
            </a:lvl1pPr>
            <a:lvl2pPr marL="742950" indent="-285750">
              <a:defRPr>
                <a:solidFill>
                  <a:schemeClr val="tx1"/>
                </a:solidFill>
                <a:latin typeface="OpenSans"/>
              </a:defRPr>
            </a:lvl2pPr>
            <a:lvl3pPr marL="1143000" indent="-228600">
              <a:defRPr>
                <a:solidFill>
                  <a:schemeClr val="tx1"/>
                </a:solidFill>
                <a:latin typeface="OpenSans"/>
              </a:defRPr>
            </a:lvl3pPr>
            <a:lvl4pPr marL="1600200" indent="-228600">
              <a:defRPr>
                <a:solidFill>
                  <a:schemeClr val="tx1"/>
                </a:solidFill>
                <a:latin typeface="OpenSans"/>
              </a:defRPr>
            </a:lvl4pPr>
            <a:lvl5pPr marL="2057400" indent="-228600">
              <a:defRPr>
                <a:solidFill>
                  <a:schemeClr val="tx1"/>
                </a:solidFill>
                <a:latin typeface="OpenSans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Sans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Sans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Sans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Sans"/>
              </a:defRPr>
            </a:lvl9pPr>
          </a:lstStyle>
          <a:p>
            <a:pPr eaLnBrk="1" hangingPunct="1">
              <a:spcBef>
                <a:spcPts val="200"/>
              </a:spcBef>
            </a:pPr>
            <a:r>
              <a:rPr lang="nl-BE" altLang="nl-BE" sz="1200">
                <a:solidFill>
                  <a:srgbClr val="000000"/>
                </a:solidFill>
                <a:latin typeface="Open Sans" panose="020B0606030504020204" pitchFamily="34" charset="0"/>
              </a:rPr>
              <a:t>                 Espoo, </a:t>
            </a:r>
            <a:r>
              <a:rPr lang="nl-BE" altLang="nl-BE" sz="1200" b="1">
                <a:solidFill>
                  <a:srgbClr val="000000"/>
                </a:solidFill>
                <a:latin typeface="Open Sans" panose="020B0606030504020204" pitchFamily="34" charset="0"/>
              </a:rPr>
              <a:t>Finland</a:t>
            </a:r>
          </a:p>
          <a:p>
            <a:pPr eaLnBrk="1" hangingPunct="1">
              <a:spcBef>
                <a:spcPts val="200"/>
              </a:spcBef>
            </a:pPr>
            <a:endParaRPr lang="nl-BE" altLang="nl-BE" sz="1200" b="1">
              <a:solidFill>
                <a:srgbClr val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7" name="Rechthoek 3">
            <a:extLst>
              <a:ext uri="{FF2B5EF4-FFF2-40B4-BE49-F238E27FC236}">
                <a16:creationId xmlns:a16="http://schemas.microsoft.com/office/drawing/2014/main" id="{44A522DB-F838-5605-5D72-664BF322AC2E}"/>
              </a:ext>
            </a:extLst>
          </p:cNvPr>
          <p:cNvSpPr/>
          <p:nvPr/>
        </p:nvSpPr>
        <p:spPr>
          <a:xfrm>
            <a:off x="3800475" y="2033588"/>
            <a:ext cx="4565650" cy="1719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pic>
        <p:nvPicPr>
          <p:cNvPr id="9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BA72D54F-AE3F-FD78-9660-9AB5B2A13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802" y="5915690"/>
            <a:ext cx="278571" cy="27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14BFF0F2-7911-2B28-05AC-640EFFEEF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373" y="5858983"/>
            <a:ext cx="422158" cy="42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1689D7E-CE09-A5B7-F59E-D66C3C7BCF3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238" y="5927941"/>
            <a:ext cx="326085" cy="326085"/>
          </a:xfrm>
          <a:prstGeom prst="rect">
            <a:avLst/>
          </a:prstGeom>
        </p:spPr>
      </p:pic>
      <p:sp>
        <p:nvSpPr>
          <p:cNvPr id="8" name="Tekstvak 1">
            <a:extLst>
              <a:ext uri="{FF2B5EF4-FFF2-40B4-BE49-F238E27FC236}">
                <a16:creationId xmlns:a16="http://schemas.microsoft.com/office/drawing/2014/main" id="{53461363-84D9-0C28-36AA-D8BCCD7DCDC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250447" y="5610434"/>
            <a:ext cx="27003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Sans"/>
              </a:defRPr>
            </a:lvl1pPr>
            <a:lvl2pPr marL="742950" indent="-285750">
              <a:defRPr>
                <a:solidFill>
                  <a:schemeClr val="tx1"/>
                </a:solidFill>
                <a:latin typeface="OpenSans"/>
              </a:defRPr>
            </a:lvl2pPr>
            <a:lvl3pPr marL="1143000" indent="-228600">
              <a:defRPr>
                <a:solidFill>
                  <a:schemeClr val="tx1"/>
                </a:solidFill>
                <a:latin typeface="OpenSans"/>
              </a:defRPr>
            </a:lvl3pPr>
            <a:lvl4pPr marL="1600200" indent="-228600">
              <a:defRPr>
                <a:solidFill>
                  <a:schemeClr val="tx1"/>
                </a:solidFill>
                <a:latin typeface="OpenSans"/>
              </a:defRPr>
            </a:lvl4pPr>
            <a:lvl5pPr marL="2057400" indent="-228600">
              <a:defRPr>
                <a:solidFill>
                  <a:schemeClr val="tx1"/>
                </a:solidFill>
                <a:latin typeface="OpenSans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Sans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Sans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Sans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Sans"/>
              </a:defRPr>
            </a:lvl9pPr>
          </a:lstStyle>
          <a:p>
            <a:pPr algn="ctr" eaLnBrk="1" hangingPunct="1">
              <a:spcBef>
                <a:spcPts val="200"/>
              </a:spcBef>
            </a:pPr>
            <a:r>
              <a:rPr lang="nl-BE" altLang="nl-BE" sz="1200" dirty="0">
                <a:solidFill>
                  <a:srgbClr val="000000"/>
                </a:solidFill>
                <a:latin typeface="Open Sans" panose="020B0606030504020204" pitchFamily="34" charset="0"/>
              </a:rPr>
              <a:t>septentrio.com</a:t>
            </a:r>
            <a:endParaRPr lang="nl-BE" altLang="nl-BE" sz="800" dirty="0">
              <a:solidFill>
                <a:srgbClr val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5" name="Tekstvak 1">
            <a:extLst>
              <a:ext uri="{FF2B5EF4-FFF2-40B4-BE49-F238E27FC236}">
                <a16:creationId xmlns:a16="http://schemas.microsoft.com/office/drawing/2014/main" id="{D241DDB3-1C9E-ED35-594E-24966F5FD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0912" y="5657516"/>
            <a:ext cx="27003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Sans"/>
              </a:defRPr>
            </a:lvl1pPr>
            <a:lvl2pPr marL="742950" indent="-285750">
              <a:defRPr>
                <a:solidFill>
                  <a:schemeClr val="tx1"/>
                </a:solidFill>
                <a:latin typeface="OpenSans"/>
              </a:defRPr>
            </a:lvl2pPr>
            <a:lvl3pPr marL="1143000" indent="-228600">
              <a:defRPr>
                <a:solidFill>
                  <a:schemeClr val="tx1"/>
                </a:solidFill>
                <a:latin typeface="OpenSans"/>
              </a:defRPr>
            </a:lvl3pPr>
            <a:lvl4pPr marL="1600200" indent="-228600">
              <a:defRPr>
                <a:solidFill>
                  <a:schemeClr val="tx1"/>
                </a:solidFill>
                <a:latin typeface="OpenSans"/>
              </a:defRPr>
            </a:lvl4pPr>
            <a:lvl5pPr marL="2057400" indent="-228600">
              <a:defRPr>
                <a:solidFill>
                  <a:schemeClr val="tx1"/>
                </a:solidFill>
                <a:latin typeface="OpenSans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Sans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Sans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Sans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Sans"/>
              </a:defRPr>
            </a:lvl9pPr>
          </a:lstStyle>
          <a:p>
            <a:pPr algn="ctr" eaLnBrk="1" hangingPunct="1">
              <a:spcBef>
                <a:spcPts val="200"/>
              </a:spcBef>
            </a:pPr>
            <a:r>
              <a:rPr lang="nl-BE" altLang="nl-BE" sz="1200" dirty="0">
                <a:solidFill>
                  <a:srgbClr val="000000"/>
                </a:solidFill>
                <a:latin typeface="Open Sans" panose="020B0606030504020204" pitchFamily="34" charset="0"/>
              </a:rPr>
              <a:t>septentrio.com/contact</a:t>
            </a:r>
            <a:endParaRPr lang="nl-BE" altLang="nl-BE" sz="800" dirty="0">
              <a:solidFill>
                <a:srgbClr val="000000"/>
              </a:solidFill>
              <a:latin typeface="Open Sans" panose="020B0606030504020204" pitchFamily="34" charset="0"/>
            </a:endParaRPr>
          </a:p>
        </p:txBody>
      </p:sp>
      <p:pic>
        <p:nvPicPr>
          <p:cNvPr id="1026" name="Picture 2" descr="Github Logo - Free social media icons">
            <a:extLst>
              <a:ext uri="{FF2B5EF4-FFF2-40B4-BE49-F238E27FC236}">
                <a16:creationId xmlns:a16="http://schemas.microsoft.com/office/drawing/2014/main" id="{E040D1EB-2CA7-6D7C-9C9D-5A643A2A24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804" y="5924269"/>
            <a:ext cx="289980" cy="28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black background with yellow and blue text&#10;&#10;Description automatically generated">
            <a:extLst>
              <a:ext uri="{FF2B5EF4-FFF2-40B4-BE49-F238E27FC236}">
                <a16:creationId xmlns:a16="http://schemas.microsoft.com/office/drawing/2014/main" id="{48F4F000-FA53-C72C-EAF6-3E607034841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76" t="25789" b="19893"/>
          <a:stretch/>
        </p:blipFill>
        <p:spPr>
          <a:xfrm>
            <a:off x="10092926" y="166238"/>
            <a:ext cx="2244891" cy="1747723"/>
          </a:xfrm>
          <a:prstGeom prst="rect">
            <a:avLst/>
          </a:prstGeom>
        </p:spPr>
      </p:pic>
      <p:pic>
        <p:nvPicPr>
          <p:cNvPr id="11" name="Picture 10" descr="A black and white text&#10;&#10;AI-generated content may be incorrect.">
            <a:extLst>
              <a:ext uri="{FF2B5EF4-FFF2-40B4-BE49-F238E27FC236}">
                <a16:creationId xmlns:a16="http://schemas.microsoft.com/office/drawing/2014/main" id="{B3AE2F67-CA85-4A18-53E3-85C0AC46C6D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973" y="1477099"/>
            <a:ext cx="5622442" cy="227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91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391821-FE69-1EE4-6601-21F2E3F42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B833-08DB-4F4F-82EE-3F3E734D99CD}" type="datetimeFigureOut">
              <a:rPr lang="en-GB" smtClean="0"/>
              <a:t>20/05/2025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57BDCE-F1CA-4D65-3414-6A29CF68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923C3-D23C-8C7D-8823-CC7A1A8B2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BC5DD-4017-44FB-AF7A-56A12BDD58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074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ex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/>
          <p:cNvSpPr>
            <a:spLocks noGrp="1"/>
          </p:cNvSpPr>
          <p:nvPr>
            <p:ph idx="10"/>
          </p:nvPr>
        </p:nvSpPr>
        <p:spPr>
          <a:xfrm>
            <a:off x="0" y="1284282"/>
            <a:ext cx="12192000" cy="4300627"/>
          </a:xfrm>
        </p:spPr>
        <p:txBody>
          <a:bodyPr anchor="ctr"/>
          <a:lstStyle>
            <a:lvl1pPr algn="ctr">
              <a:spcAft>
                <a:spcPts val="1200"/>
              </a:spcAft>
              <a:defRPr sz="2500">
                <a:latin typeface="Open Sans Semibold"/>
              </a:defRPr>
            </a:lvl1pPr>
            <a:lvl2pPr marL="0" indent="0" algn="ctr">
              <a:buFontTx/>
              <a:buNone/>
              <a:defRPr sz="1800"/>
            </a:lvl2pPr>
            <a:lvl4pPr>
              <a:defRPr sz="18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89004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6900" y="1465385"/>
            <a:ext cx="10998200" cy="2922098"/>
          </a:xfrm>
        </p:spPr>
        <p:txBody>
          <a:bodyPr anchor="ctr" anchorCtr="1"/>
          <a:lstStyle>
            <a:lvl1pPr algn="ctr">
              <a:defRPr baseline="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442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4">
            <a:extLst>
              <a:ext uri="{FF2B5EF4-FFF2-40B4-BE49-F238E27FC236}">
                <a16:creationId xmlns:a16="http://schemas.microsoft.com/office/drawing/2014/main" id="{E4F3930D-FC21-A0BD-6D8A-88CDD6C6AD63}"/>
              </a:ext>
            </a:extLst>
          </p:cNvPr>
          <p:cNvSpPr/>
          <p:nvPr/>
        </p:nvSpPr>
        <p:spPr>
          <a:xfrm>
            <a:off x="596900" y="5807075"/>
            <a:ext cx="2371725" cy="839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6900" y="274638"/>
            <a:ext cx="10998200" cy="7159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6" name="Tijdelijke aanduiding voor inhoud 2"/>
          <p:cNvSpPr>
            <a:spLocks noGrp="1"/>
          </p:cNvSpPr>
          <p:nvPr>
            <p:ph idx="11"/>
          </p:nvPr>
        </p:nvSpPr>
        <p:spPr>
          <a:xfrm>
            <a:off x="596900" y="1686124"/>
            <a:ext cx="10998200" cy="40209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Tijdelijke aanduiding voor dianummer 2">
            <a:extLst>
              <a:ext uri="{FF2B5EF4-FFF2-40B4-BE49-F238E27FC236}">
                <a16:creationId xmlns:a16="http://schemas.microsoft.com/office/drawing/2014/main" id="{72C2D522-CD15-6C04-6D1D-D3550D61D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EB62B-1F30-4DBB-BD49-EE05DC7C0C4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pic>
        <p:nvPicPr>
          <p:cNvPr id="10" name="Picture 9" descr="A black and white text&#10;&#10;AI-generated content may be incorrect.">
            <a:extLst>
              <a:ext uri="{FF2B5EF4-FFF2-40B4-BE49-F238E27FC236}">
                <a16:creationId xmlns:a16="http://schemas.microsoft.com/office/drawing/2014/main" id="{A87D4218-7A31-8353-C4A3-98F5FD5D00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27" y="5872041"/>
            <a:ext cx="2345994" cy="94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6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-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5">
            <a:extLst>
              <a:ext uri="{FF2B5EF4-FFF2-40B4-BE49-F238E27FC236}">
                <a16:creationId xmlns:a16="http://schemas.microsoft.com/office/drawing/2014/main" id="{61F4B9F3-16F0-B66F-58F4-A1420FB0D322}"/>
              </a:ext>
            </a:extLst>
          </p:cNvPr>
          <p:cNvSpPr/>
          <p:nvPr/>
        </p:nvSpPr>
        <p:spPr>
          <a:xfrm>
            <a:off x="596900" y="5807075"/>
            <a:ext cx="2371725" cy="839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6900" y="274638"/>
            <a:ext cx="10998200" cy="6873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ijdelijke aanduiding voor inhoud 2"/>
          <p:cNvSpPr>
            <a:spLocks noGrp="1"/>
          </p:cNvSpPr>
          <p:nvPr>
            <p:ph idx="1"/>
          </p:nvPr>
        </p:nvSpPr>
        <p:spPr>
          <a:xfrm>
            <a:off x="596898" y="1681612"/>
            <a:ext cx="5340359" cy="402541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jdelijke aanduiding voor inhoud 2"/>
          <p:cNvSpPr>
            <a:spLocks noGrp="1"/>
          </p:cNvSpPr>
          <p:nvPr>
            <p:ph idx="11"/>
          </p:nvPr>
        </p:nvSpPr>
        <p:spPr>
          <a:xfrm>
            <a:off x="6219468" y="1686124"/>
            <a:ext cx="5375633" cy="40209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Tijdelijke aanduiding voor dianummer 2">
            <a:extLst>
              <a:ext uri="{FF2B5EF4-FFF2-40B4-BE49-F238E27FC236}">
                <a16:creationId xmlns:a16="http://schemas.microsoft.com/office/drawing/2014/main" id="{A876A875-C8D3-4EA7-5B0B-331FB5CB7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5AC38-5906-45D8-BB72-0C499DD26D6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pic>
        <p:nvPicPr>
          <p:cNvPr id="6" name="Picture 5" descr="A black and white text&#10;&#10;AI-generated content may be incorrect.">
            <a:extLst>
              <a:ext uri="{FF2B5EF4-FFF2-40B4-BE49-F238E27FC236}">
                <a16:creationId xmlns:a16="http://schemas.microsoft.com/office/drawing/2014/main" id="{3E27D0BB-9692-3E66-9944-F9EB9BBF08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74" y="5872040"/>
            <a:ext cx="2345994" cy="94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3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5">
            <a:extLst>
              <a:ext uri="{FF2B5EF4-FFF2-40B4-BE49-F238E27FC236}">
                <a16:creationId xmlns:a16="http://schemas.microsoft.com/office/drawing/2014/main" id="{415E94D0-95CA-21F9-ED7B-A9036DBA690A}"/>
              </a:ext>
            </a:extLst>
          </p:cNvPr>
          <p:cNvSpPr/>
          <p:nvPr/>
        </p:nvSpPr>
        <p:spPr>
          <a:xfrm>
            <a:off x="596900" y="5807075"/>
            <a:ext cx="2371725" cy="839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6900" y="274638"/>
            <a:ext cx="10998200" cy="6492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5" name="Tijdelijke aanduiding voor inhoud 2"/>
          <p:cNvSpPr>
            <a:spLocks noGrp="1"/>
          </p:cNvSpPr>
          <p:nvPr>
            <p:ph idx="11"/>
          </p:nvPr>
        </p:nvSpPr>
        <p:spPr>
          <a:xfrm>
            <a:off x="596900" y="1686124"/>
            <a:ext cx="10998200" cy="4020903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jdelijke aanduiding voor dianummer 2">
            <a:extLst>
              <a:ext uri="{FF2B5EF4-FFF2-40B4-BE49-F238E27FC236}">
                <a16:creationId xmlns:a16="http://schemas.microsoft.com/office/drawing/2014/main" id="{68DF62F3-E307-0F2E-3A3A-DD645F352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A65D6-64CD-468C-945D-0560D314361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pic>
        <p:nvPicPr>
          <p:cNvPr id="6" name="Picture 5" descr="A black and white text&#10;&#10;AI-generated content may be incorrect.">
            <a:extLst>
              <a:ext uri="{FF2B5EF4-FFF2-40B4-BE49-F238E27FC236}">
                <a16:creationId xmlns:a16="http://schemas.microsoft.com/office/drawing/2014/main" id="{7A0D74F4-54E6-A0C9-024A-6A46C7F5BF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73" y="5872040"/>
            <a:ext cx="2345994" cy="94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64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5">
            <a:extLst>
              <a:ext uri="{FF2B5EF4-FFF2-40B4-BE49-F238E27FC236}">
                <a16:creationId xmlns:a16="http://schemas.microsoft.com/office/drawing/2014/main" id="{694EBD3D-81A2-18CF-DC77-AB7623CD406C}"/>
              </a:ext>
            </a:extLst>
          </p:cNvPr>
          <p:cNvSpPr/>
          <p:nvPr/>
        </p:nvSpPr>
        <p:spPr>
          <a:xfrm>
            <a:off x="596900" y="5807075"/>
            <a:ext cx="2371725" cy="839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6900" y="274638"/>
            <a:ext cx="10998200" cy="6588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5" name="Tijdelijke aanduiding voor inhoud 2"/>
          <p:cNvSpPr>
            <a:spLocks noGrp="1"/>
          </p:cNvSpPr>
          <p:nvPr>
            <p:ph idx="11"/>
          </p:nvPr>
        </p:nvSpPr>
        <p:spPr>
          <a:xfrm>
            <a:off x="596900" y="1686124"/>
            <a:ext cx="10998200" cy="40209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jdelijke aanduiding voor dianummer 2">
            <a:extLst>
              <a:ext uri="{FF2B5EF4-FFF2-40B4-BE49-F238E27FC236}">
                <a16:creationId xmlns:a16="http://schemas.microsoft.com/office/drawing/2014/main" id="{77585BA7-F758-2D90-0141-CCE46CF6B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93B13-2319-4413-980D-9D303D8B959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pic>
        <p:nvPicPr>
          <p:cNvPr id="6" name="Picture 5" descr="A black and white text&#10;&#10;AI-generated content may be incorrect.">
            <a:extLst>
              <a:ext uri="{FF2B5EF4-FFF2-40B4-BE49-F238E27FC236}">
                <a16:creationId xmlns:a16="http://schemas.microsoft.com/office/drawing/2014/main" id="{FA286BEF-E95F-5A87-4FEB-AAE57D5014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81" y="5872040"/>
            <a:ext cx="2345994" cy="94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93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/>
          <p:cNvSpPr>
            <a:spLocks noGrp="1"/>
          </p:cNvSpPr>
          <p:nvPr>
            <p:ph idx="1"/>
          </p:nvPr>
        </p:nvSpPr>
        <p:spPr>
          <a:xfrm>
            <a:off x="0" y="1417638"/>
            <a:ext cx="12192000" cy="5440362"/>
          </a:xfrm>
        </p:spPr>
        <p:txBody>
          <a:bodyPr anchor="ctr" anchorCtr="1"/>
          <a:lstStyle>
            <a:lvl1pPr algn="ctr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Rechthoek 4">
            <a:extLst>
              <a:ext uri="{FF2B5EF4-FFF2-40B4-BE49-F238E27FC236}">
                <a16:creationId xmlns:a16="http://schemas.microsoft.com/office/drawing/2014/main" id="{889243DB-6C34-B2DC-E6B5-BD1A8B08B5AF}"/>
              </a:ext>
            </a:extLst>
          </p:cNvPr>
          <p:cNvSpPr/>
          <p:nvPr/>
        </p:nvSpPr>
        <p:spPr>
          <a:xfrm>
            <a:off x="596900" y="5807075"/>
            <a:ext cx="2371725" cy="839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6900" y="274638"/>
            <a:ext cx="10998200" cy="631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7" name="Tijdelijke aanduiding voor dianummer 2">
            <a:extLst>
              <a:ext uri="{FF2B5EF4-FFF2-40B4-BE49-F238E27FC236}">
                <a16:creationId xmlns:a16="http://schemas.microsoft.com/office/drawing/2014/main" id="{9B5B6B63-79A0-80E2-4366-CB4D502CEE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21C64-E49C-479F-ADBF-0E0DDB14EA1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pic>
        <p:nvPicPr>
          <p:cNvPr id="6" name="Picture 5" descr="A black and white text&#10;&#10;AI-generated content may be incorrect.">
            <a:extLst>
              <a:ext uri="{FF2B5EF4-FFF2-40B4-BE49-F238E27FC236}">
                <a16:creationId xmlns:a16="http://schemas.microsoft.com/office/drawing/2014/main" id="{1EE4CDFB-A14E-A138-3360-BA3E48343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27" y="5872041"/>
            <a:ext cx="2345994" cy="94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583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Colour Slide">
    <p:bg>
      <p:bgPr>
        <a:solidFill>
          <a:srgbClr val="FF92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596900" y="1465385"/>
            <a:ext cx="10998200" cy="2922098"/>
          </a:xfrm>
        </p:spPr>
        <p:txBody>
          <a:bodyPr anchor="ctr" anchorCtr="1"/>
          <a:lstStyle>
            <a:lvl1pPr algn="ctr"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2F4A144A-70D2-B98A-C8A8-7BEFE18B2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5662325"/>
            <a:ext cx="2613513" cy="105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5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>
            <a:extLst>
              <a:ext uri="{FF2B5EF4-FFF2-40B4-BE49-F238E27FC236}">
                <a16:creationId xmlns:a16="http://schemas.microsoft.com/office/drawing/2014/main" id="{FA258695-BAE2-E180-2E0B-A64B9A2448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96900" y="274638"/>
            <a:ext cx="10998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BE" altLang="nl-BE"/>
              <a:t>Click here to add title</a:t>
            </a:r>
            <a:endParaRPr lang="nl-NL" altLang="nl-BE"/>
          </a:p>
        </p:txBody>
      </p:sp>
      <p:sp>
        <p:nvSpPr>
          <p:cNvPr id="1027" name="Tijdelijke aanduiding voor tekst 2">
            <a:extLst>
              <a:ext uri="{FF2B5EF4-FFF2-40B4-BE49-F238E27FC236}">
                <a16:creationId xmlns:a16="http://schemas.microsoft.com/office/drawing/2014/main" id="{3CAF528D-5C1D-AD29-9BA2-42ACB206E6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96900" y="1681163"/>
            <a:ext cx="10998200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BE" altLang="nl-BE" dirty="0"/>
              <a:t>Click here </a:t>
            </a:r>
            <a:r>
              <a:rPr lang="nl-BE" altLang="nl-BE" dirty="0" err="1"/>
              <a:t>to</a:t>
            </a:r>
            <a:r>
              <a:rPr lang="nl-BE" altLang="nl-BE" dirty="0"/>
              <a:t> </a:t>
            </a:r>
            <a:r>
              <a:rPr lang="nl-BE" altLang="nl-BE" dirty="0" err="1"/>
              <a:t>add</a:t>
            </a:r>
            <a:r>
              <a:rPr lang="nl-BE" altLang="nl-BE" dirty="0"/>
              <a:t> text</a:t>
            </a:r>
          </a:p>
          <a:p>
            <a:pPr lvl="1"/>
            <a:r>
              <a:rPr lang="nl-BE" altLang="nl-BE" dirty="0"/>
              <a:t>Tweede niveau</a:t>
            </a:r>
          </a:p>
          <a:p>
            <a:pPr lvl="2"/>
            <a:r>
              <a:rPr lang="nl-BE" altLang="nl-BE" dirty="0"/>
              <a:t>Derde niveau</a:t>
            </a:r>
          </a:p>
          <a:p>
            <a:pPr lvl="3"/>
            <a:r>
              <a:rPr lang="nl-BE" altLang="nl-BE" dirty="0"/>
              <a:t>Vierde niveau</a:t>
            </a:r>
          </a:p>
          <a:p>
            <a:pPr lvl="4"/>
            <a:r>
              <a:rPr lang="nl-BE" altLang="nl-BE" dirty="0"/>
              <a:t>Vijfde niveau</a:t>
            </a:r>
            <a:endParaRPr lang="nl-NL" altLang="nl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46ECDFE-3987-599B-FA44-B9F972BCDB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2975" y="6067425"/>
            <a:ext cx="108902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FFFFFE"/>
                </a:solidFill>
                <a:latin typeface="+mn-lt"/>
              </a:defRPr>
            </a:lvl1pPr>
          </a:lstStyle>
          <a:p>
            <a:pPr>
              <a:defRPr/>
            </a:pPr>
            <a:fld id="{0EEF3469-83F4-4845-BC96-AD35DAB6DF7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D96C44A0-C392-02D0-0B8D-2956DADFA914}"/>
              </a:ext>
            </a:extLst>
          </p:cNvPr>
          <p:cNvSpPr/>
          <p:nvPr/>
        </p:nvSpPr>
        <p:spPr>
          <a:xfrm>
            <a:off x="596900" y="5807075"/>
            <a:ext cx="2371725" cy="839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pic>
        <p:nvPicPr>
          <p:cNvPr id="2" name="Picture 1" descr="A black and white text&#10;&#10;AI-generated content may be incorrect.">
            <a:extLst>
              <a:ext uri="{FF2B5EF4-FFF2-40B4-BE49-F238E27FC236}">
                <a16:creationId xmlns:a16="http://schemas.microsoft.com/office/drawing/2014/main" id="{062BEE9A-8B27-7E4D-8D49-7025ECA84CB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27" y="5872041"/>
            <a:ext cx="2345994" cy="94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55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500" b="1" kern="1200">
          <a:solidFill>
            <a:schemeClr val="tx1"/>
          </a:solidFill>
          <a:latin typeface="Open Sans"/>
          <a:ea typeface="+mj-ea"/>
          <a:cs typeface="+mj-c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Open Sans" panose="020B0606030504020204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Open Sans" panose="020B0606030504020204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Open Sans" panose="020B0606030504020204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Open Sans" panose="020B0606030504020204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Open Sans" panose="020B0606030504020204" pitchFamily="34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Open Sans" panose="020B0606030504020204" pitchFamily="34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Open Sans" panose="020B0606030504020204" pitchFamily="34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Open Sans" panose="020B0606030504020204" pitchFamily="34" charset="0"/>
        </a:defRPr>
      </a:lvl9pPr>
    </p:titleStyle>
    <p:bodyStyle>
      <a:lvl1pPr algn="l" defTabSz="457200" rtl="0" eaLnBrk="1" fontAlgn="base" hangingPunct="1">
        <a:lnSpc>
          <a:spcPct val="120000"/>
        </a:lnSpc>
        <a:spcBef>
          <a:spcPts val="600"/>
        </a:spcBef>
        <a:spcAft>
          <a:spcPct val="0"/>
        </a:spcAft>
        <a:defRPr sz="1600" kern="1200">
          <a:solidFill>
            <a:schemeClr val="tx1"/>
          </a:solidFill>
          <a:latin typeface="Open Sans"/>
          <a:ea typeface="+mn-ea"/>
          <a:cs typeface="+mn-cs"/>
        </a:defRPr>
      </a:lvl1pPr>
      <a:lvl2pPr marL="179388" indent="-215900" algn="l" defTabSz="457200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pen Sans"/>
          <a:ea typeface="+mn-ea"/>
          <a:cs typeface="+mn-cs"/>
        </a:defRPr>
      </a:lvl2pPr>
      <a:lvl3pPr marL="466725" indent="-215900" algn="l" defTabSz="457200" rtl="0" eaLnBrk="1" fontAlgn="base" hangingPunct="1">
        <a:spcBef>
          <a:spcPts val="600"/>
        </a:spcBef>
        <a:spcAft>
          <a:spcPct val="0"/>
        </a:spcAft>
        <a:buClr>
          <a:srgbClr val="007799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pen Sans"/>
          <a:ea typeface="+mn-ea"/>
          <a:cs typeface="+mn-cs"/>
        </a:defRPr>
      </a:lvl3pPr>
      <a:lvl4pPr marL="682625" indent="-215900" algn="l" defTabSz="457200" rtl="0" eaLnBrk="1" fontAlgn="base" hangingPunct="1">
        <a:spcBef>
          <a:spcPts val="600"/>
        </a:spcBef>
        <a:spcAft>
          <a:spcPct val="0"/>
        </a:spcAft>
        <a:buClr>
          <a:srgbClr val="4A4D55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pen Sans"/>
          <a:ea typeface="+mn-ea"/>
          <a:cs typeface="+mn-cs"/>
        </a:defRPr>
      </a:lvl4pPr>
      <a:lvl5pPr marL="935038" indent="-215900" algn="l" defTabSz="457200" rtl="0" eaLnBrk="1" fontAlgn="base" hangingPunct="1">
        <a:spcBef>
          <a:spcPts val="600"/>
        </a:spcBef>
        <a:spcAft>
          <a:spcPct val="0"/>
        </a:spcAft>
        <a:buClr>
          <a:srgbClr val="007799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pen Sans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chart" Target="../charts/chart2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sesolstorm.kartverket.no/moreplots.xhtml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hain.physics.unb.ca/chain/pages/gps/" TargetMode="External"/><Relationship Id="rId5" Type="http://schemas.openxmlformats.org/officeDocument/2006/relationships/hyperlink" Target="http://lisn.igp.gob.pe/jstations/map/" TargetMode="Externa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hyperlink" Target="https://www.swpc.noaa.gov/" TargetMode="External"/><Relationship Id="rId7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hyperlink" Target="https://impc.dlr.de/products" TargetMode="External"/><Relationship Id="rId4" Type="http://schemas.openxmlformats.org/officeDocument/2006/relationships/hyperlink" Target="https://swe.ssa.esa.int/esa-space-weather-data" TargetMode="External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swpc.noaa.gov/products/solar-cycle-progression" TargetMode="External"/><Relationship Id="rId4" Type="http://schemas.openxmlformats.org/officeDocument/2006/relationships/hyperlink" Target="https://www.researchgate.net/publication/307941653_Low_latitude_ionospheric_effects_GNSS_positioning_at_ionospheric_anomaly_peak_region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unoosa.org/documents/pdf/psa/activities/2023/GNSS2023/GNSS2023_11_03.pdf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6.png"/><Relationship Id="rId12" Type="http://schemas.openxmlformats.org/officeDocument/2006/relationships/hyperlink" Target="https://impc.dlr.de/Total_Electron_Content/TEC_Near_Real-Time/i101b/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jpeg"/><Relationship Id="rId11" Type="http://schemas.openxmlformats.org/officeDocument/2006/relationships/hyperlink" Target="https://flepos.vlaanderen.be/Network/Ionosphere.aspx" TargetMode="External"/><Relationship Id="rId5" Type="http://schemas.openxmlformats.org/officeDocument/2006/relationships/image" Target="../media/image24.jpeg"/><Relationship Id="rId10" Type="http://schemas.openxmlformats.org/officeDocument/2006/relationships/hyperlink" Target="https://guardian.jpl.nasa.gov/" TargetMode="External"/><Relationship Id="rId4" Type="http://schemas.openxmlformats.org/officeDocument/2006/relationships/image" Target="../media/image23.png"/><Relationship Id="rId9" Type="http://schemas.openxmlformats.org/officeDocument/2006/relationships/hyperlink" Target="https://www.britannica.com/science/ionosphere-and-magnetosphere/Magnetosphere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guardian.jpl.nasa.gov/" TargetMode="External"/><Relationship Id="rId3" Type="http://schemas.openxmlformats.org/officeDocument/2006/relationships/image" Target="../media/image29.png"/><Relationship Id="rId7" Type="http://schemas.openxmlformats.org/officeDocument/2006/relationships/hyperlink" Target="http://lisn.igp.gob.pe/jstations/map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9" Type="http://schemas.openxmlformats.org/officeDocument/2006/relationships/hyperlink" Target="https://ismrquerytool.fct.unesp.br/is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9ACB0-750D-7D9B-36D2-07657F2DE8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1066" y="2505670"/>
            <a:ext cx="8669867" cy="1846659"/>
          </a:xfrm>
        </p:spPr>
        <p:txBody>
          <a:bodyPr/>
          <a:lstStyle/>
          <a:p>
            <a:r>
              <a:rPr lang="en-US" noProof="0" dirty="0"/>
              <a:t>Impact of ionospheric activity on (Septentrio) GNSS receivers</a:t>
            </a:r>
            <a:br>
              <a:rPr lang="en-US" noProof="0" dirty="0"/>
            </a:br>
            <a:br>
              <a:rPr lang="en-US" noProof="0" dirty="0"/>
            </a:br>
            <a:r>
              <a:rPr lang="en-US" sz="2000" noProof="0" dirty="0"/>
              <a:t>NOAA SWPC User Engagement Workshop</a:t>
            </a:r>
            <a:endParaRPr lang="en-US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37FFE2-D8CE-CE68-17B6-F45B2D72A5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>
                <a:solidFill>
                  <a:schemeClr val="bg1">
                    <a:lumMod val="50000"/>
                  </a:schemeClr>
                </a:solidFill>
              </a:rPr>
              <a:t>Y. Hunter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74" name="Picture 2" descr="About the NOAA emblem and logo | National Oceanic and ...">
            <a:extLst>
              <a:ext uri="{FF2B5EF4-FFF2-40B4-BE49-F238E27FC236}">
                <a16:creationId xmlns:a16="http://schemas.microsoft.com/office/drawing/2014/main" id="{7959B36C-95D6-FCCC-687C-2B84D0833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350" y="95250"/>
            <a:ext cx="1200149" cy="120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718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814F0-4AFC-44CA-0C08-90C3E628A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6F506-DA10-DA93-04E9-B466FA9AC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Real-</a:t>
            </a:r>
            <a:r>
              <a:rPr lang="nl-BE" dirty="0" err="1"/>
              <a:t>world</a:t>
            </a:r>
            <a:r>
              <a:rPr lang="nl-BE" dirty="0"/>
              <a:t> </a:t>
            </a:r>
            <a:r>
              <a:rPr lang="nl-BE" dirty="0" err="1"/>
              <a:t>Implications</a:t>
            </a:r>
            <a:r>
              <a:rPr lang="nl-BE" dirty="0"/>
              <a:t> (2)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5A2F3-0CEC-2D06-6A77-98B1109A050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96900" y="1352550"/>
            <a:ext cx="9832975" cy="4354478"/>
          </a:xfrm>
        </p:spPr>
        <p:txBody>
          <a:bodyPr/>
          <a:lstStyle/>
          <a:p>
            <a:r>
              <a:rPr lang="en-US" noProof="0" dirty="0"/>
              <a:t>Observable consequences on </a:t>
            </a:r>
            <a:r>
              <a:rPr lang="en-US" b="1" noProof="0" dirty="0">
                <a:solidFill>
                  <a:schemeClr val="tx2"/>
                </a:solidFill>
              </a:rPr>
              <a:t>position level</a:t>
            </a:r>
          </a:p>
          <a:p>
            <a:endParaRPr lang="nl-BE" dirty="0"/>
          </a:p>
          <a:p>
            <a:endParaRPr lang="nl-BE" b="1" dirty="0">
              <a:solidFill>
                <a:srgbClr val="FF0000"/>
              </a:solidFill>
            </a:endParaRPr>
          </a:p>
          <a:p>
            <a:endParaRPr lang="nl-BE" b="1" dirty="0">
              <a:solidFill>
                <a:srgbClr val="FF0000"/>
              </a:solidFill>
            </a:endParaRPr>
          </a:p>
          <a:p>
            <a:endParaRPr lang="nl-BE" b="1" dirty="0">
              <a:solidFill>
                <a:srgbClr val="FF0000"/>
              </a:solidFill>
            </a:endParaRPr>
          </a:p>
          <a:p>
            <a:endParaRPr lang="nl-BE" b="1" dirty="0">
              <a:solidFill>
                <a:srgbClr val="FF0000"/>
              </a:solidFill>
            </a:endParaRPr>
          </a:p>
          <a:p>
            <a:endParaRPr lang="nl-BE" b="1" dirty="0">
              <a:solidFill>
                <a:srgbClr val="FF0000"/>
              </a:solidFill>
            </a:endParaRPr>
          </a:p>
          <a:p>
            <a:endParaRPr lang="nl-BE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73E9F-3DD4-553D-D699-12DEC4A35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EEB62B-1F30-4DBB-BD49-EE05DC7C0C45}" type="slidenum">
              <a:rPr lang="nl-NL" smtClean="0"/>
              <a:pPr>
                <a:defRPr/>
              </a:pPr>
              <a:t>10</a:t>
            </a:fld>
            <a:endParaRPr lang="nl-NL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C338933-9B12-B4CF-5CF3-CFDA4C83F1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759758"/>
              </p:ext>
            </p:extLst>
          </p:nvPr>
        </p:nvGraphicFramePr>
        <p:xfrm>
          <a:off x="647700" y="1795780"/>
          <a:ext cx="10999786" cy="279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9350">
                  <a:extLst>
                    <a:ext uri="{9D8B030D-6E8A-4147-A177-3AD203B41FA5}">
                      <a16:colId xmlns:a16="http://schemas.microsoft.com/office/drawing/2014/main" val="1004878456"/>
                    </a:ext>
                  </a:extLst>
                </a:gridCol>
                <a:gridCol w="4152900">
                  <a:extLst>
                    <a:ext uri="{9D8B030D-6E8A-4147-A177-3AD203B41FA5}">
                      <a16:colId xmlns:a16="http://schemas.microsoft.com/office/drawing/2014/main" val="956352350"/>
                    </a:ext>
                  </a:extLst>
                </a:gridCol>
                <a:gridCol w="1466850">
                  <a:extLst>
                    <a:ext uri="{9D8B030D-6E8A-4147-A177-3AD203B41FA5}">
                      <a16:colId xmlns:a16="http://schemas.microsoft.com/office/drawing/2014/main" val="228917095"/>
                    </a:ext>
                  </a:extLst>
                </a:gridCol>
                <a:gridCol w="2960686">
                  <a:extLst>
                    <a:ext uri="{9D8B030D-6E8A-4147-A177-3AD203B41FA5}">
                      <a16:colId xmlns:a16="http://schemas.microsoft.com/office/drawing/2014/main" val="11153898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500" noProof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Effect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500" noProof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Description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500" noProof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Main cause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500" noProof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User Impact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0953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b="1" noProof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RTK Fix Dropouts</a:t>
                      </a:r>
                      <a:endParaRPr lang="en-US" sz="1500" noProof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500" noProof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Loss of fixed solution due to insufficient signal quality or inconsistent ambiguities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🌀 🌊</a:t>
                      </a:r>
                      <a:r>
                        <a:rPr lang="en-US" sz="1400" noProof="0" dirty="0"/>
                        <a:t>☀️</a:t>
                      </a:r>
                      <a:endParaRPr lang="en-US" sz="1500" noProof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500" noProof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Application stalls, loss of precision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3437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b="1" noProof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Degraded accuracy (RTK/PPP)</a:t>
                      </a:r>
                      <a:endParaRPr lang="en-US" sz="1500" noProof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500" noProof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Gradual degradation, sudden jumps (bias jump due to missed cycle slip or undetected phase change), higher RMS,…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🌀 🌊</a:t>
                      </a:r>
                      <a:r>
                        <a:rPr lang="en-US" sz="1400" noProof="0" dirty="0"/>
                        <a:t>☀️</a:t>
                      </a:r>
                      <a:endParaRPr lang="en-US" sz="1500" noProof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500" noProof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Navigation errors, lower-quality geodetic data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9658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b="1" noProof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Delayed Convergence</a:t>
                      </a:r>
                      <a:endParaRPr lang="en-US" sz="1500" noProof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500" noProof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Longer time to achieve fix (RTK) or stable solution (PPP)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🌊</a:t>
                      </a:r>
                      <a:r>
                        <a:rPr lang="en-US" sz="1400" noProof="0" dirty="0"/>
                        <a:t>☀️</a:t>
                      </a:r>
                      <a:endParaRPr lang="en-US" sz="1500" noProof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500" noProof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Workflow inefficiency, increased mission time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5331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dirty="0"/>
                        <a:t>Navigation Outage</a:t>
                      </a:r>
                      <a:endParaRPr lang="en-US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500" noProof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Position quality drops below usable application threshold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🌀 🌊☀️</a:t>
                      </a:r>
                      <a:endParaRPr lang="en-US" sz="1500" noProof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500" noProof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Triggers system fallback or stops motion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501495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45B764E-98EA-A600-8AC3-78EE9970BD18}"/>
              </a:ext>
            </a:extLst>
          </p:cNvPr>
          <p:cNvSpPr txBox="1"/>
          <p:nvPr/>
        </p:nvSpPr>
        <p:spPr>
          <a:xfrm>
            <a:off x="7743824" y="63232"/>
            <a:ext cx="4345781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dirty="0"/>
              <a:t>🌀 </a:t>
            </a:r>
            <a:r>
              <a:rPr lang="en-GB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Scintillation</a:t>
            </a:r>
            <a:r>
              <a: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(amplitude/phase irregularities, small-scale) </a:t>
            </a:r>
          </a:p>
          <a:p>
            <a:r>
              <a:rPr lang="en-GB" sz="1600" dirty="0"/>
              <a:t>🌊 </a:t>
            </a:r>
            <a:r>
              <a:rPr lang="en-GB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TIDs</a:t>
            </a:r>
            <a:r>
              <a:rPr lang="en-GB" sz="1600" dirty="0"/>
              <a:t> </a:t>
            </a:r>
            <a:r>
              <a: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(Travelling Ionospheric Disturbances, medium-scale)</a:t>
            </a:r>
          </a:p>
          <a:p>
            <a:r>
              <a:rPr lang="en-GB" sz="1600" dirty="0"/>
              <a:t>☀️</a:t>
            </a:r>
            <a:r>
              <a:rPr lang="en-GB" sz="1600" b="1" dirty="0"/>
              <a:t> </a:t>
            </a:r>
            <a:r>
              <a:rPr lang="en-GB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Storm-time TEC Gradients</a:t>
            </a:r>
            <a:r>
              <a: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(large-scale, abrupt changes)</a:t>
            </a:r>
          </a:p>
        </p:txBody>
      </p:sp>
    </p:spTree>
    <p:extLst>
      <p:ext uri="{BB962C8B-B14F-4D97-AF65-F5344CB8AC3E}">
        <p14:creationId xmlns:p14="http://schemas.microsoft.com/office/powerpoint/2010/main" val="1641125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779FB-A708-81B0-236D-F297D07D2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Brazil machine </a:t>
            </a:r>
            <a:r>
              <a:rPr lang="nl-BE" dirty="0" err="1"/>
              <a:t>automation</a:t>
            </a:r>
            <a:r>
              <a:rPr lang="nl-BE" dirty="0"/>
              <a:t> </a:t>
            </a:r>
            <a:r>
              <a:rPr lang="nl-BE" dirty="0" err="1"/>
              <a:t>use</a:t>
            </a:r>
            <a:r>
              <a:rPr lang="nl-BE" dirty="0"/>
              <a:t> cases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09A21-8893-F83A-D3C4-E3A59F86496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96900" y="1085850"/>
            <a:ext cx="6680200" cy="462117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noProof="0" dirty="0"/>
              <a:t>Application:</a:t>
            </a:r>
            <a:r>
              <a:rPr lang="en-US" noProof="0" dirty="0"/>
              <a:t> Customer using Septentrio receivers for autonomous operations in Brazil (mining, logistics). Accuracy and reliability of solution critical, fallback system relies on relative positioning techniques which is not optimal.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Reported </a:t>
            </a:r>
            <a:r>
              <a:rPr lang="en-US" b="1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RTK outages and position errors </a:t>
            </a:r>
            <a:r>
              <a:rPr lang="en-US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 a regular basis a couple of hours after local sunset:</a:t>
            </a:r>
          </a:p>
          <a:p>
            <a:pPr marL="465138" lvl="1" indent="-285750"/>
            <a:r>
              <a:rPr lang="en-US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Oscillations in C/N0, frequent losses-of-lock</a:t>
            </a:r>
          </a:p>
          <a:p>
            <a:pPr marL="465138" lvl="1" indent="-285750"/>
            <a:r>
              <a:rPr lang="en-US" noProof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Timing of issues quite repeatable </a:t>
            </a:r>
          </a:p>
          <a:p>
            <a:pPr marL="465138" lvl="1" indent="-285750"/>
            <a:endParaRPr lang="en-US" noProof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noProof="0" dirty="0">
                <a:sym typeface="Wingdings" panose="05000000000000000000" pitchFamily="2" charset="2"/>
              </a:rPr>
              <a:t>Amplitude scintillation identified as main cause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noProof="0" dirty="0">
                <a:sym typeface="Wingdings" panose="05000000000000000000" pitchFamily="2" charset="2"/>
              </a:rPr>
              <a:t>Updating set-up and firmware improved availability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dirty="0"/>
          </a:p>
          <a:p>
            <a:r>
              <a:rPr lang="en-GB" dirty="0">
                <a:sym typeface="Wingdings" panose="05000000000000000000" pitchFamily="2" charset="2"/>
              </a:rPr>
              <a:t>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6475C-16C6-59E8-BBFD-C7C47A297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EEB62B-1F30-4DBB-BD49-EE05DC7C0C45}" type="slidenum">
              <a:rPr lang="nl-NL" smtClean="0"/>
              <a:pPr>
                <a:defRPr/>
              </a:pPr>
              <a:t>11</a:t>
            </a:fld>
            <a:endParaRPr lang="nl-NL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DAA5C14-B517-4FDB-4BA0-62696F036A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0652371"/>
              </p:ext>
            </p:extLst>
          </p:nvPr>
        </p:nvGraphicFramePr>
        <p:xfrm>
          <a:off x="8925047" y="4593424"/>
          <a:ext cx="3007013" cy="2227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2" descr="Types of Drilling in Mining - CR Mining">
            <a:extLst>
              <a:ext uri="{FF2B5EF4-FFF2-40B4-BE49-F238E27FC236}">
                <a16:creationId xmlns:a16="http://schemas.microsoft.com/office/drawing/2014/main" id="{3A7A6E75-21CB-D124-E5F6-0B3F34DC9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33"/>
          <a:stretch/>
        </p:blipFill>
        <p:spPr bwMode="auto">
          <a:xfrm>
            <a:off x="7748266" y="147182"/>
            <a:ext cx="2147233" cy="183401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ontainers at dock">
            <a:extLst>
              <a:ext uri="{FF2B5EF4-FFF2-40B4-BE49-F238E27FC236}">
                <a16:creationId xmlns:a16="http://schemas.microsoft.com/office/drawing/2014/main" id="{9D1B38FE-5FD0-E668-0228-F3DFE5D1F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8683" y="147183"/>
            <a:ext cx="1866900" cy="204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A7937D-5BB2-828A-B688-9F94A4E8B4CC}"/>
              </a:ext>
            </a:extLst>
          </p:cNvPr>
          <p:cNvSpPr txBox="1"/>
          <p:nvPr/>
        </p:nvSpPr>
        <p:spPr>
          <a:xfrm>
            <a:off x="9680575" y="4119619"/>
            <a:ext cx="191452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1100" dirty="0"/>
              <a:t>Old FW	        New FW</a:t>
            </a:r>
            <a:endParaRPr lang="en-GB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624E1D-D2F6-C3E4-F14F-E8E03A409A68}"/>
              </a:ext>
            </a:extLst>
          </p:cNvPr>
          <p:cNvSpPr txBox="1"/>
          <p:nvPr/>
        </p:nvSpPr>
        <p:spPr>
          <a:xfrm>
            <a:off x="9680574" y="6322117"/>
            <a:ext cx="191452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1100" dirty="0"/>
              <a:t>Old FW	        New FW</a:t>
            </a:r>
            <a:endParaRPr lang="en-GB" sz="1100" dirty="0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AC4D21FA-B78E-3CCF-3888-AB2FA996DD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9416156"/>
              </p:ext>
            </p:extLst>
          </p:nvPr>
        </p:nvGraphicFramePr>
        <p:xfrm>
          <a:off x="8961881" y="2394149"/>
          <a:ext cx="2970179" cy="2227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5B90449-4B5D-C032-694B-5D85B3C19BFB}"/>
              </a:ext>
            </a:extLst>
          </p:cNvPr>
          <p:cNvSpPr txBox="1"/>
          <p:nvPr/>
        </p:nvSpPr>
        <p:spPr>
          <a:xfrm>
            <a:off x="9638964" y="4154701"/>
            <a:ext cx="191452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1100" dirty="0"/>
              <a:t>Old FW	        New FW</a:t>
            </a:r>
            <a:endParaRPr lang="en-GB" sz="1100" dirty="0"/>
          </a:p>
        </p:txBody>
      </p:sp>
      <p:pic>
        <p:nvPicPr>
          <p:cNvPr id="2051" name="Picture 13">
            <a:extLst>
              <a:ext uri="{FF2B5EF4-FFF2-40B4-BE49-F238E27FC236}">
                <a16:creationId xmlns:a16="http://schemas.microsoft.com/office/drawing/2014/main" id="{EDDF30E0-C582-E2E4-96DB-584EF3858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111" y="4876802"/>
            <a:ext cx="5932736" cy="141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27A0E947-93A3-0CBC-35ED-A06D54A765AB}"/>
              </a:ext>
            </a:extLst>
          </p:cNvPr>
          <p:cNvSpPr/>
          <p:nvPr/>
        </p:nvSpPr>
        <p:spPr>
          <a:xfrm>
            <a:off x="7525874" y="3507752"/>
            <a:ext cx="1436007" cy="1258892"/>
          </a:xfrm>
          <a:prstGeom prst="wedgeRoundRectCallout">
            <a:avLst>
              <a:gd name="adj1" fmla="val 87850"/>
              <a:gd name="adj2" fmla="val 24703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noProof="0" dirty="0"/>
              <a:t>Improved </a:t>
            </a:r>
            <a:r>
              <a:rPr lang="en-US" sz="1300" b="1" noProof="0" dirty="0"/>
              <a:t>availability</a:t>
            </a:r>
            <a:r>
              <a:rPr lang="en-US" sz="1300" noProof="0" dirty="0"/>
              <a:t> with set-up and FW updates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95270B9-BF7C-A737-504C-5D821E7B15D6}"/>
              </a:ext>
            </a:extLst>
          </p:cNvPr>
          <p:cNvSpPr/>
          <p:nvPr/>
        </p:nvSpPr>
        <p:spPr>
          <a:xfrm>
            <a:off x="626360" y="4912881"/>
            <a:ext cx="1436007" cy="1085672"/>
          </a:xfrm>
          <a:prstGeom prst="wedgeRoundRectCallout">
            <a:avLst>
              <a:gd name="adj1" fmla="val 69278"/>
              <a:gd name="adj2" fmla="val 20316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/>
              <a:t>Rapid oscillations in </a:t>
            </a:r>
            <a:r>
              <a:rPr lang="en-US" sz="1300" b="1" dirty="0"/>
              <a:t>C/N0 </a:t>
            </a:r>
            <a:r>
              <a:rPr lang="en-US" sz="1300" dirty="0"/>
              <a:t>for specific satellites</a:t>
            </a:r>
            <a:endParaRPr lang="en-US" sz="1300" noProof="0" dirty="0"/>
          </a:p>
        </p:txBody>
      </p:sp>
    </p:spTree>
    <p:extLst>
      <p:ext uri="{BB962C8B-B14F-4D97-AF65-F5344CB8AC3E}">
        <p14:creationId xmlns:p14="http://schemas.microsoft.com/office/powerpoint/2010/main" val="3307925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F58BA-466D-DC71-15BC-02AA01AFC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Northern Sweden robotics use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C9A2C-E472-48F2-5724-85A8AF4D834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96900" y="1112608"/>
            <a:ext cx="6718300" cy="458806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Application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Customer using Septentrio receiver in Northern Sweden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(~ 67° lat.).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Receiver provides autonomous navigation in robotics application and cm-level accuracy is critical.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Reported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various issues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low RTK Fixed rate:</a:t>
            </a:r>
          </a:p>
          <a:p>
            <a:pPr marL="465750" lvl="1" indent="-285750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 and noisy C/N0</a:t>
            </a:r>
          </a:p>
          <a:p>
            <a:pPr marL="465750" lvl="1" indent="-285750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Phase combination plot showed high variation as well as several loss-of-lock events</a:t>
            </a:r>
          </a:p>
          <a:p>
            <a:pPr marL="465750" lvl="1" indent="-285750"/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6362" indent="-285750">
              <a:buFont typeface="Wingdings" panose="05000000000000000000" pitchFamily="2" charset="2"/>
              <a:buChar char="à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High multi-path, but especially active “</a:t>
            </a:r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TIDs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” (travelling ionospheric disturbances) caused position degradation which is exacerbated by the long baselines (~50km here) used</a:t>
            </a:r>
          </a:p>
          <a:p>
            <a:pPr marL="286362" indent="-285750">
              <a:buFont typeface="Wingdings" panose="05000000000000000000" pitchFamily="2" charset="2"/>
              <a:buChar char="à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Recommended to use VRS-based corrections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445F89-5B2F-6232-5676-E920B2E84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EEB62B-1F30-4DBB-BD49-EE05DC7C0C45}" type="slidenum">
              <a:rPr lang="nl-NL" smtClean="0"/>
              <a:pPr>
                <a:defRPr/>
              </a:pPr>
              <a:t>12</a:t>
            </a:fld>
            <a:endParaRPr lang="nl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B9F195-36AE-A559-CBA9-5CD9507AE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8391" y="4385935"/>
            <a:ext cx="3357259" cy="23203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710582-55C1-DC61-043C-9A982FC50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7015" y="2428807"/>
            <a:ext cx="3641363" cy="1488913"/>
          </a:xfrm>
          <a:prstGeom prst="rect">
            <a:avLst/>
          </a:prstGeom>
        </p:spPr>
      </p:pic>
      <p:sp>
        <p:nvSpPr>
          <p:cNvPr id="7" name="AutoShape 2">
            <a:extLst>
              <a:ext uri="{FF2B5EF4-FFF2-40B4-BE49-F238E27FC236}">
                <a16:creationId xmlns:a16="http://schemas.microsoft.com/office/drawing/2014/main" id="{CD0B2578-3D48-E3F8-51F2-F9014A41DB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E7104FC8-28D1-E843-9CE0-A0FAACAC85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FE1CCD-D8CC-861A-95B7-BF85A745E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7914" y="274638"/>
            <a:ext cx="2915639" cy="2114550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EB82A4C2-B8CC-3BFD-BDD2-2E208673AB7F}"/>
              </a:ext>
            </a:extLst>
          </p:cNvPr>
          <p:cNvSpPr/>
          <p:nvPr/>
        </p:nvSpPr>
        <p:spPr>
          <a:xfrm>
            <a:off x="7200900" y="240794"/>
            <a:ext cx="1417211" cy="1289556"/>
          </a:xfrm>
          <a:prstGeom prst="wedgeRoundRectCallout">
            <a:avLst>
              <a:gd name="adj1" fmla="val 69325"/>
              <a:gd name="adj2" fmla="val -928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noProof="0" dirty="0"/>
              <a:t>High variation in </a:t>
            </a:r>
            <a:r>
              <a:rPr lang="en-US" sz="1300" b="1" noProof="0" dirty="0"/>
              <a:t>phase combination </a:t>
            </a:r>
            <a:r>
              <a:rPr lang="en-US" sz="1300" noProof="0" dirty="0"/>
              <a:t>plot </a:t>
            </a:r>
            <a:r>
              <a:rPr lang="en-US" sz="1300" noProof="0" dirty="0">
                <a:sym typeface="Wingdings" panose="05000000000000000000" pitchFamily="2" charset="2"/>
              </a:rPr>
              <a:t> active ionosphere</a:t>
            </a:r>
            <a:endParaRPr lang="en-US" sz="1300" noProof="0" dirty="0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817B542B-F9A8-CA9E-5CE7-8B9834495CD3}"/>
              </a:ext>
            </a:extLst>
          </p:cNvPr>
          <p:cNvSpPr/>
          <p:nvPr/>
        </p:nvSpPr>
        <p:spPr>
          <a:xfrm>
            <a:off x="7041621" y="2277946"/>
            <a:ext cx="1285394" cy="715963"/>
          </a:xfrm>
          <a:prstGeom prst="wedgeRoundRectCallout">
            <a:avLst>
              <a:gd name="adj1" fmla="val 87850"/>
              <a:gd name="adj2" fmla="val 24703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noProof="0" dirty="0"/>
              <a:t>Low RTK Fixed </a:t>
            </a:r>
            <a:r>
              <a:rPr lang="en-US" sz="1300" b="1" noProof="0" dirty="0"/>
              <a:t>availability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B98E85-CD57-9166-9E8F-867CA0760D8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100" t="4696" r="8900" b="2955"/>
          <a:stretch/>
        </p:blipFill>
        <p:spPr>
          <a:xfrm>
            <a:off x="4654642" y="4850928"/>
            <a:ext cx="4087807" cy="200122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113F51E6-BF61-6C44-961E-035CC7AC1261}"/>
              </a:ext>
            </a:extLst>
          </p:cNvPr>
          <p:cNvSpPr/>
          <p:nvPr/>
        </p:nvSpPr>
        <p:spPr>
          <a:xfrm>
            <a:off x="7658389" y="4997945"/>
            <a:ext cx="1285394" cy="715963"/>
          </a:xfrm>
          <a:prstGeom prst="wedgeRoundRectCallout">
            <a:avLst>
              <a:gd name="adj1" fmla="val 70066"/>
              <a:gd name="adj2" fmla="val -3782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noProof="0" dirty="0"/>
              <a:t>1,5m TID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BC8A231B-1F90-AF9C-4CAD-07D641E35114}"/>
              </a:ext>
            </a:extLst>
          </p:cNvPr>
          <p:cNvSpPr/>
          <p:nvPr/>
        </p:nvSpPr>
        <p:spPr>
          <a:xfrm>
            <a:off x="7642519" y="4997945"/>
            <a:ext cx="1301263" cy="715963"/>
          </a:xfrm>
          <a:prstGeom prst="wedgeRoundRectCallout">
            <a:avLst>
              <a:gd name="adj1" fmla="val -79620"/>
              <a:gd name="adj2" fmla="val 36676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noProof="0" dirty="0"/>
              <a:t>1,5m </a:t>
            </a:r>
            <a:r>
              <a:rPr lang="en-US" sz="1300" b="1" noProof="0" dirty="0"/>
              <a:t>TID</a:t>
            </a:r>
          </a:p>
          <a:p>
            <a:pPr algn="ctr"/>
            <a:r>
              <a:rPr lang="en-US" sz="1300" dirty="0"/>
              <a:t>Relatively nominal </a:t>
            </a:r>
            <a:r>
              <a:rPr lang="en-US" sz="1300" b="1" dirty="0"/>
              <a:t>ROTI</a:t>
            </a:r>
            <a:endParaRPr lang="en-US" sz="1300" b="1" noProof="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6360A2-76DC-E393-0C79-4CA11C034DCF}"/>
              </a:ext>
            </a:extLst>
          </p:cNvPr>
          <p:cNvSpPr txBox="1"/>
          <p:nvPr/>
        </p:nvSpPr>
        <p:spPr>
          <a:xfrm>
            <a:off x="11102975" y="6567802"/>
            <a:ext cx="10890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200" dirty="0">
                <a:solidFill>
                  <a:schemeClr val="tx2"/>
                </a:solidFill>
              </a:rPr>
              <a:t>source: (</a:t>
            </a:r>
            <a:r>
              <a:rPr lang="nl-BE" sz="1200" dirty="0">
                <a:solidFill>
                  <a:schemeClr val="tx2"/>
                </a:solidFill>
                <a:hlinkClick r:id="rId6"/>
              </a:rPr>
              <a:t>1</a:t>
            </a:r>
            <a:r>
              <a:rPr lang="nl-BE" sz="1200" dirty="0">
                <a:solidFill>
                  <a:schemeClr val="tx2"/>
                </a:solidFill>
              </a:rPr>
              <a:t>)</a:t>
            </a:r>
            <a:endParaRPr lang="en-GB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142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3C1F1-58CC-91D4-080C-4D6B92FD8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Mitigation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4136C-FC82-74A7-9DB0-3BC2AFC1E8E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96900" y="1686124"/>
            <a:ext cx="8531058" cy="402090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On algorithm level</a:t>
            </a:r>
            <a:r>
              <a:rPr lang="en-US" baseline="30000" noProof="0" dirty="0">
                <a:solidFill>
                  <a:schemeClr val="tx2"/>
                </a:solidFill>
              </a:rPr>
              <a:t>*</a:t>
            </a:r>
            <a:r>
              <a:rPr lang="en-US" noProof="0" dirty="0"/>
              <a:t>:</a:t>
            </a:r>
          </a:p>
          <a:p>
            <a:pPr marL="465138" lvl="1" indent="-285750"/>
            <a:r>
              <a:rPr lang="en-US" noProof="0" dirty="0"/>
              <a:t>Adaptive tracking loops to reduce losses-of-lock and increase availability of code and phase observables</a:t>
            </a:r>
          </a:p>
          <a:p>
            <a:pPr marL="465138" lvl="1" indent="-285750"/>
            <a:r>
              <a:rPr lang="en-US" dirty="0"/>
              <a:t>Extend ionosphere modelling capabilities </a:t>
            </a:r>
            <a:r>
              <a:rPr lang="en-US" noProof="0" dirty="0"/>
              <a:t>and optimize outlier detection mechanisms</a:t>
            </a:r>
          </a:p>
          <a:p>
            <a:pPr marL="465138" lvl="1" indent="-285750"/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On user level:</a:t>
            </a:r>
          </a:p>
          <a:p>
            <a:pPr marL="465138" lvl="1" indent="-285750"/>
            <a:r>
              <a:rPr lang="en-US" noProof="0" dirty="0"/>
              <a:t>Increase awareness of potential disruptive phenomena (with on-board receiver detectors, scintillation monitoring receivers, space weather monitoring services, etc.)</a:t>
            </a:r>
          </a:p>
          <a:p>
            <a:pPr marL="465138" lvl="1" indent="-285750"/>
            <a:r>
              <a:rPr lang="en-US" noProof="0" dirty="0"/>
              <a:t>Optimize receiver configuration to exploit multi-frequency aiding and spatial diversity </a:t>
            </a:r>
          </a:p>
          <a:p>
            <a:pPr marL="465138" lvl="1" indent="-285750"/>
            <a:r>
              <a:rPr lang="en-US" noProof="0" dirty="0"/>
              <a:t>Multi-sensor approach (IMU, visual systems as back-up for GNSS)</a:t>
            </a:r>
          </a:p>
          <a:p>
            <a:pPr marL="465138" lvl="1" indent="-285750"/>
            <a:endParaRPr lang="nl-BE" dirty="0"/>
          </a:p>
          <a:p>
            <a:pPr marL="465138" lvl="1" indent="-285750"/>
            <a:endParaRPr lang="nl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515F1-9E91-1FB1-AC78-E36DFA4AB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993B13-2319-4413-980D-9D303D8B9591}" type="slidenum">
              <a:rPr lang="nl-NL" smtClean="0"/>
              <a:pPr>
                <a:defRPr/>
              </a:pPr>
              <a:t>13</a:t>
            </a:fld>
            <a:endParaRPr lang="nl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268C1E-1B61-3C1C-E5E2-D150FBF7B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2881" y="2371738"/>
            <a:ext cx="2262679" cy="24430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41D454-8D98-3115-2F18-585D75AF8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3632" y="3760182"/>
            <a:ext cx="2089343" cy="1509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00D186-B2E5-FBE2-0855-A2B6971EE9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35" t="17573" r="20925" b="66606"/>
          <a:stretch/>
        </p:blipFill>
        <p:spPr>
          <a:xfrm>
            <a:off x="8931624" y="5384928"/>
            <a:ext cx="3298861" cy="71381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34EC5E-E2B2-822D-CD26-5A457AEAC8E5}"/>
              </a:ext>
            </a:extLst>
          </p:cNvPr>
          <p:cNvSpPr/>
          <p:nvPr/>
        </p:nvSpPr>
        <p:spPr>
          <a:xfrm>
            <a:off x="10963275" y="5484026"/>
            <a:ext cx="527558" cy="614717"/>
          </a:xfrm>
          <a:prstGeom prst="rect">
            <a:avLst/>
          </a:prstGeom>
          <a:noFill/>
          <a:ln w="190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2C838D-741A-AB01-E626-339C4F4C3F63}"/>
              </a:ext>
            </a:extLst>
          </p:cNvPr>
          <p:cNvSpPr txBox="1"/>
          <p:nvPr/>
        </p:nvSpPr>
        <p:spPr>
          <a:xfrm>
            <a:off x="10530178" y="6416442"/>
            <a:ext cx="1661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200" dirty="0">
                <a:solidFill>
                  <a:schemeClr val="tx2"/>
                </a:solidFill>
              </a:rPr>
              <a:t>sources (</a:t>
            </a:r>
            <a:r>
              <a:rPr lang="nl-BE" sz="1200" dirty="0">
                <a:solidFill>
                  <a:schemeClr val="tx2"/>
                </a:solidFill>
                <a:hlinkClick r:id="rId5"/>
              </a:rPr>
              <a:t>1</a:t>
            </a:r>
            <a:r>
              <a:rPr lang="nl-BE" sz="1200" dirty="0">
                <a:solidFill>
                  <a:schemeClr val="tx2"/>
                </a:solidFill>
              </a:rPr>
              <a:t>); (</a:t>
            </a:r>
            <a:r>
              <a:rPr lang="nl-BE" sz="1200" dirty="0">
                <a:solidFill>
                  <a:schemeClr val="tx2"/>
                </a:solidFill>
                <a:hlinkClick r:id="rId6"/>
              </a:rPr>
              <a:t>2</a:t>
            </a:r>
            <a:r>
              <a:rPr lang="nl-BE" sz="1200" dirty="0">
                <a:solidFill>
                  <a:schemeClr val="tx2"/>
                </a:solidFill>
              </a:rPr>
              <a:t>)</a:t>
            </a:r>
            <a:endParaRPr lang="en-GB" sz="1200" dirty="0">
              <a:solidFill>
                <a:schemeClr val="tx2"/>
              </a:solidFill>
            </a:endParaRPr>
          </a:p>
        </p:txBody>
      </p:sp>
      <p:pic>
        <p:nvPicPr>
          <p:cNvPr id="10" name="Picture 9" descr="A diagram of a diagram with numbers and symbols&#10;&#10;Description automatically generated with medium confidence">
            <a:extLst>
              <a:ext uri="{FF2B5EF4-FFF2-40B4-BE49-F238E27FC236}">
                <a16:creationId xmlns:a16="http://schemas.microsoft.com/office/drawing/2014/main" id="{B4328659-9077-78AC-896D-86104E9D87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541" y="81589"/>
            <a:ext cx="2699044" cy="22615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65B592-3C43-0A76-6BB4-008D2FE24CEF}"/>
              </a:ext>
            </a:extLst>
          </p:cNvPr>
          <p:cNvSpPr txBox="1"/>
          <p:nvPr/>
        </p:nvSpPr>
        <p:spPr>
          <a:xfrm>
            <a:off x="2876550" y="6530358"/>
            <a:ext cx="6438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noProof="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(*) ~ receiver manufacturers. This focuses on Septentrio</a:t>
            </a:r>
          </a:p>
        </p:txBody>
      </p:sp>
    </p:spTree>
    <p:extLst>
      <p:ext uri="{BB962C8B-B14F-4D97-AF65-F5344CB8AC3E}">
        <p14:creationId xmlns:p14="http://schemas.microsoft.com/office/powerpoint/2010/main" val="3247760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3F03-63F9-55A2-B8D5-E8D09D91A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8E42A-3874-4AD6-FB02-6654332028D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96900" y="1381126"/>
            <a:ext cx="10998200" cy="432590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Ionospheric disturbances affect all precision GNSS from measurement to position to application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(Septentrio) high-precision receivers include built-in features to monitor and (partially) mitigate ionosphere effects</a:t>
            </a:r>
          </a:p>
          <a:p>
            <a:pPr marL="465138" lvl="1" indent="-285750"/>
            <a:r>
              <a:rPr lang="en-GB" dirty="0"/>
              <a:t>Data-driven validation is key in aiding development efforts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Awareness is a first step in understanding impact and mitigation strategies</a:t>
            </a:r>
          </a:p>
          <a:p>
            <a:pPr marL="465138" lvl="1" indent="-285750"/>
            <a:r>
              <a:rPr lang="en-GB" dirty="0"/>
              <a:t>Common standards and/or shared tools help scale awareness to users</a:t>
            </a:r>
          </a:p>
          <a:p>
            <a:pPr marL="465138" lvl="1" indent="-285750"/>
            <a:r>
              <a:rPr lang="en-GB" dirty="0"/>
              <a:t>Pushing insights to users supports autonomy, safety and integrity of GNSS-based solutions</a:t>
            </a:r>
          </a:p>
          <a:p>
            <a:pPr marL="465138" lvl="1" indent="-285750"/>
            <a:endParaRPr lang="en-GB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E7375D-4C8C-7B5A-1A08-ADCA59768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993B13-2319-4413-980D-9D303D8B9591}" type="slidenum">
              <a:rPr lang="nl-NL" smtClean="0"/>
              <a:pPr>
                <a:defRPr/>
              </a:pPr>
              <a:t>14</a:t>
            </a:fld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512A1A-C4C0-2C6B-7267-CCF79CF05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704" y="4753668"/>
            <a:ext cx="2162477" cy="8002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5E6A6C-5791-923F-81FA-975514A99289}"/>
              </a:ext>
            </a:extLst>
          </p:cNvPr>
          <p:cNvSpPr txBox="1"/>
          <p:nvPr/>
        </p:nvSpPr>
        <p:spPr>
          <a:xfrm>
            <a:off x="10530178" y="6416442"/>
            <a:ext cx="1661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200" dirty="0">
                <a:solidFill>
                  <a:schemeClr val="tx2"/>
                </a:solidFill>
              </a:rPr>
              <a:t>sources (</a:t>
            </a:r>
            <a:r>
              <a:rPr lang="nl-BE" sz="1200" dirty="0">
                <a:solidFill>
                  <a:schemeClr val="tx2"/>
                </a:solidFill>
                <a:hlinkClick r:id="rId3"/>
              </a:rPr>
              <a:t>1</a:t>
            </a:r>
            <a:r>
              <a:rPr lang="nl-BE" sz="1200" dirty="0">
                <a:solidFill>
                  <a:schemeClr val="tx2"/>
                </a:solidFill>
              </a:rPr>
              <a:t>); (</a:t>
            </a:r>
            <a:r>
              <a:rPr lang="nl-BE" sz="1200" dirty="0">
                <a:solidFill>
                  <a:schemeClr val="tx2"/>
                </a:solidFill>
                <a:hlinkClick r:id="rId4"/>
              </a:rPr>
              <a:t>2</a:t>
            </a:r>
            <a:r>
              <a:rPr lang="nl-BE" sz="1200" dirty="0">
                <a:solidFill>
                  <a:schemeClr val="tx2"/>
                </a:solidFill>
              </a:rPr>
              <a:t>); (</a:t>
            </a:r>
            <a:r>
              <a:rPr lang="nl-BE" sz="1200" dirty="0">
                <a:solidFill>
                  <a:schemeClr val="tx2"/>
                </a:solidFill>
                <a:hlinkClick r:id="rId5"/>
              </a:rPr>
              <a:t>3</a:t>
            </a:r>
            <a:r>
              <a:rPr lang="nl-BE" sz="1200" dirty="0">
                <a:solidFill>
                  <a:schemeClr val="tx2"/>
                </a:solidFill>
              </a:rPr>
              <a:t>)</a:t>
            </a:r>
            <a:endParaRPr lang="en-GB" sz="1200" dirty="0">
              <a:solidFill>
                <a:schemeClr val="tx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DE84CE-791A-B281-102D-892368D0BF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2504" y="4382780"/>
            <a:ext cx="3458058" cy="22005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DDF10A-C0FF-AF3E-4D28-FE4F845B96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0548" y="3878038"/>
            <a:ext cx="2298791" cy="8002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C658C1-6B8D-C4B8-5AC8-F0D0B97989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0832" y="5543510"/>
            <a:ext cx="955744" cy="4778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079295-B11F-640C-E3AD-7E035B097B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3328" y="3821812"/>
            <a:ext cx="2426880" cy="216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935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384C3-BB9A-329B-25CA-6C649EECA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Content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3610D-47A3-8128-129C-A2E5FB6C9AB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96900" y="1314450"/>
            <a:ext cx="10998200" cy="439257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Context</a:t>
            </a:r>
          </a:p>
          <a:p>
            <a:pPr marL="465138" lvl="1" indent="-285750"/>
            <a:r>
              <a:rPr lang="en-US" noProof="0" dirty="0"/>
              <a:t>Goal</a:t>
            </a:r>
          </a:p>
          <a:p>
            <a:pPr marL="465138" lvl="1" indent="-285750"/>
            <a:r>
              <a:rPr lang="en-US" noProof="0" dirty="0"/>
              <a:t>How does ionosphere impact GNSS signals?</a:t>
            </a:r>
          </a:p>
          <a:p>
            <a:pPr marL="465138" lvl="1" indent="-285750"/>
            <a:r>
              <a:rPr lang="en-US" noProof="0" dirty="0"/>
              <a:t>What are disruptive ionospheric phenomena?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Receiver-level impact and observations</a:t>
            </a:r>
          </a:p>
          <a:p>
            <a:pPr marL="465138" lvl="1" indent="-285750"/>
            <a:r>
              <a:rPr lang="en-US" noProof="0" dirty="0"/>
              <a:t>How does a (Septentrio) RTK engine handle ionosphere delays?</a:t>
            </a:r>
          </a:p>
          <a:p>
            <a:pPr marL="465138" lvl="1" indent="-285750"/>
            <a:r>
              <a:rPr lang="en-US" noProof="0" dirty="0"/>
              <a:t>Overview of consequences and illustration with customer use cases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Mitigation strategies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Conclusion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4FD7A0-EDFE-7796-7A0A-5309E8D7C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EEB62B-1F30-4DBB-BD49-EE05DC7C0C45}" type="slidenum">
              <a:rPr lang="nl-NL" smtClean="0"/>
              <a:pPr>
                <a:defRPr/>
              </a:pPr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5959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E0800-C2D4-54BA-5052-A549A049C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74638"/>
            <a:ext cx="10998200" cy="687387"/>
          </a:xfrm>
        </p:spPr>
        <p:txBody>
          <a:bodyPr wrap="square" anchor="b">
            <a:normAutofit/>
          </a:bodyPr>
          <a:lstStyle/>
          <a:p>
            <a:r>
              <a:rPr lang="en-US" noProof="0" dirty="0"/>
              <a:t>Why study ionospheric impact on GNSS?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F693C-A375-9F96-D652-79F616265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898" y="1476375"/>
            <a:ext cx="10712786" cy="4230653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noProof="0" dirty="0"/>
              <a:t>Goal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noProof="0" dirty="0"/>
              <a:t>Explore how ionospheric activity disrupts signal quality and positioning performance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noProof="0" dirty="0"/>
              <a:t>Focus on high-precision GNSS receivers, particularly Septentrio, and real-world impact during disruptive </a:t>
            </a:r>
            <a:r>
              <a:rPr lang="en-US" dirty="0"/>
              <a:t>events</a:t>
            </a:r>
            <a:endParaRPr lang="en-US" noProof="0" dirty="0"/>
          </a:p>
          <a:p>
            <a:pPr>
              <a:lnSpc>
                <a:spcPct val="90000"/>
              </a:lnSpc>
            </a:pPr>
            <a:endParaRPr lang="en-US" noProof="0" dirty="0"/>
          </a:p>
          <a:p>
            <a:pPr>
              <a:lnSpc>
                <a:spcPct val="90000"/>
              </a:lnSpc>
            </a:pPr>
            <a:r>
              <a:rPr lang="en-US" b="1" noProof="0" dirty="0"/>
              <a:t>Why does it matter?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noProof="0" dirty="0"/>
              <a:t>Ionosphere remains a significant and unpredictable error source for GNSS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noProof="0" dirty="0"/>
              <a:t>Increasing dependency on high precision GNSS in critical infrastructure (precision agriculture, timing, autonomous machine control,…)</a:t>
            </a:r>
          </a:p>
          <a:p>
            <a:pPr>
              <a:lnSpc>
                <a:spcPct val="90000"/>
              </a:lnSpc>
            </a:pPr>
            <a:r>
              <a:rPr lang="en-US" noProof="0" dirty="0">
                <a:sym typeface="Wingdings" panose="05000000000000000000" pitchFamily="2" charset="2"/>
              </a:rPr>
              <a:t> </a:t>
            </a:r>
            <a:r>
              <a:rPr lang="en-US" noProof="0" dirty="0"/>
              <a:t>RTK interruptions, position drifts cause operational outages, increased inefficiency and costs for users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B9723B-1846-7C60-47D8-8240403D21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2" r="-1" b="5319"/>
          <a:stretch>
            <a:fillRect/>
          </a:stretch>
        </p:blipFill>
        <p:spPr>
          <a:xfrm>
            <a:off x="1592633" y="4451996"/>
            <a:ext cx="2148555" cy="1607091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690DAD-1FA3-F439-CF26-5FABCFB6F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2975" y="6067425"/>
            <a:ext cx="1089025" cy="2794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0EEB62B-1F30-4DBB-BD49-EE05DC7C0C45}" type="slidenum">
              <a:rPr lang="nl-NL" smtClean="0"/>
              <a:pPr>
                <a:spcAft>
                  <a:spcPts val="600"/>
                </a:spcAft>
                <a:defRPr/>
              </a:pPr>
              <a:t>3</a:t>
            </a:fld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3B8F0E-4616-0B28-AF46-BF7CCDB81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914" y="4451995"/>
            <a:ext cx="2737398" cy="16070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8B83A3-0C5F-400F-CDAD-6D3A9C550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253" y="4451995"/>
            <a:ext cx="1557687" cy="16070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027FB8-8CAF-3E89-4AA1-150863775D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286" y="4459054"/>
            <a:ext cx="2292495" cy="160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53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DF5D6-AFE3-6D3B-1EFB-9BB604DC3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Ionosphere</a:t>
            </a:r>
            <a:r>
              <a:rPr lang="nl-BE" dirty="0"/>
              <a:t> impact on GNSS </a:t>
            </a:r>
            <a:r>
              <a:rPr lang="nl-BE" dirty="0" err="1"/>
              <a:t>signals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FAC34-F693-BC61-1528-AA388A2CEAE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96900" y="1384480"/>
            <a:ext cx="6660345" cy="456182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Layer of ions dampens, absorbs, refracts and diffracts signals passing through </a:t>
            </a:r>
            <a:r>
              <a:rPr lang="en-US" noProof="0" dirty="0">
                <a:sym typeface="Wingdings" panose="05000000000000000000" pitchFamily="2" charset="2"/>
              </a:rPr>
              <a:t> for GNSS frequencies this mostly introduces delays</a:t>
            </a:r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Signal propagation delays</a:t>
            </a:r>
          </a:p>
          <a:p>
            <a:pPr marL="465138" lvl="1" indent="-285750"/>
            <a:r>
              <a:rPr lang="en-US" noProof="0" dirty="0"/>
              <a:t>are a function of TEC and carrier frequency</a:t>
            </a:r>
          </a:p>
          <a:p>
            <a:pPr marL="465138" lvl="1" indent="-285750"/>
            <a:r>
              <a:rPr lang="en-US" noProof="0" dirty="0"/>
              <a:t>cause position errors (up to several meters) if not compensated for</a:t>
            </a:r>
          </a:p>
          <a:p>
            <a:pPr marL="285750" indent="-285750"/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Geographical and temporal dependency can be modelled/estimated by the receiver’s PE, but there are more </a:t>
            </a:r>
            <a:r>
              <a:rPr lang="en-US" b="1" noProof="0" dirty="0"/>
              <a:t>disruptive/unpredictable events</a:t>
            </a:r>
            <a:r>
              <a:rPr lang="en-US" noProof="0" dirty="0"/>
              <a:t> that are difficult to compensate for and they do occur more regularly with </a:t>
            </a:r>
            <a:r>
              <a:rPr lang="en-US" b="1" noProof="0" dirty="0"/>
              <a:t>high solar activity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A4F0F-5527-D8E5-CAD8-DF97AF961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EEB62B-1F30-4DBB-BD49-EE05DC7C0C45}" type="slidenum">
              <a:rPr lang="nl-NL" smtClean="0"/>
              <a:pPr>
                <a:defRPr/>
              </a:pPr>
              <a:t>4</a:t>
            </a:fld>
            <a:endParaRPr lang="nl-N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DC6E26-1368-2532-44A0-76ACE8DE8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138" y="3878655"/>
            <a:ext cx="4944581" cy="2067649"/>
          </a:xfrm>
          <a:prstGeom prst="rect">
            <a:avLst/>
          </a:prstGeom>
        </p:spPr>
      </p:pic>
      <p:pic>
        <p:nvPicPr>
          <p:cNvPr id="1026" name="Picture 2" descr="Ionospheric effect on GPS signals">
            <a:extLst>
              <a:ext uri="{FF2B5EF4-FFF2-40B4-BE49-F238E27FC236}">
                <a16:creationId xmlns:a16="http://schemas.microsoft.com/office/drawing/2014/main" id="{83EFC8F5-41BD-96E9-14D8-459AE1EE3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268" y="945079"/>
            <a:ext cx="2650320" cy="246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9957B6-DA84-1BD4-B5FA-3B367A9733CE}"/>
              </a:ext>
            </a:extLst>
          </p:cNvPr>
          <p:cNvSpPr txBox="1"/>
          <p:nvPr/>
        </p:nvSpPr>
        <p:spPr>
          <a:xfrm>
            <a:off x="10530178" y="6416442"/>
            <a:ext cx="1661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200" dirty="0">
                <a:solidFill>
                  <a:schemeClr val="tx2"/>
                </a:solidFill>
              </a:rPr>
              <a:t>sources (</a:t>
            </a:r>
            <a:r>
              <a:rPr lang="nl-BE" sz="1200" dirty="0">
                <a:solidFill>
                  <a:schemeClr val="tx2"/>
                </a:solidFill>
                <a:hlinkClick r:id="rId4"/>
              </a:rPr>
              <a:t>1</a:t>
            </a:r>
            <a:r>
              <a:rPr lang="nl-BE" sz="1200" dirty="0">
                <a:solidFill>
                  <a:schemeClr val="tx2"/>
                </a:solidFill>
              </a:rPr>
              <a:t>); (</a:t>
            </a:r>
            <a:r>
              <a:rPr lang="nl-BE" sz="1200" dirty="0">
                <a:solidFill>
                  <a:schemeClr val="tx2"/>
                </a:solidFill>
                <a:hlinkClick r:id="rId5"/>
              </a:rPr>
              <a:t>2</a:t>
            </a:r>
            <a:r>
              <a:rPr lang="nl-BE" sz="1200" dirty="0">
                <a:solidFill>
                  <a:schemeClr val="tx2"/>
                </a:solidFill>
              </a:rPr>
              <a:t>)</a:t>
            </a:r>
            <a:endParaRPr lang="en-GB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596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CA06D-F0D2-22D3-F7D6-CC82FE78B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is multi-frequency less efficient during solar max?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58A211-87A5-3F4B-F898-881190CB09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77"/>
          <a:stretch/>
        </p:blipFill>
        <p:spPr>
          <a:xfrm>
            <a:off x="204775" y="3402041"/>
            <a:ext cx="2408438" cy="23271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767568-BA5E-CB5D-03C0-B2B3D72545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492"/>
          <a:stretch/>
        </p:blipFill>
        <p:spPr>
          <a:xfrm>
            <a:off x="9516518" y="512064"/>
            <a:ext cx="2545711" cy="1879262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85D716-5528-FBD6-64CF-C55F1C446F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611"/>
          <a:stretch/>
        </p:blipFill>
        <p:spPr>
          <a:xfrm>
            <a:off x="9283759" y="3873921"/>
            <a:ext cx="2549311" cy="1847675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FFF943B-0A3E-80E4-50DF-C4E2CFFFAE71}"/>
              </a:ext>
            </a:extLst>
          </p:cNvPr>
          <p:cNvSpPr txBox="1">
            <a:spLocks/>
          </p:cNvSpPr>
          <p:nvPr/>
        </p:nvSpPr>
        <p:spPr>
          <a:xfrm>
            <a:off x="8388419" y="2550373"/>
            <a:ext cx="3559169" cy="12003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ts val="6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1pPr>
            <a:lvl2pPr marL="180000" indent="-21600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468000" indent="-21600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684000" indent="-21600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936000" indent="-216000" algn="l" defTabSz="4572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additionally</a:t>
            </a:r>
          </a:p>
          <a:p>
            <a:pPr marL="285750" marR="0" lvl="0" indent="-285750" algn="l" defTabSz="4572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disruptive ionosphere variation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scintillation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3323F05-2D67-7204-BBE2-32389CB858E9}"/>
              </a:ext>
            </a:extLst>
          </p:cNvPr>
          <p:cNvGrpSpPr/>
          <p:nvPr/>
        </p:nvGrpSpPr>
        <p:grpSpPr>
          <a:xfrm>
            <a:off x="2613213" y="3212521"/>
            <a:ext cx="5650596" cy="2865350"/>
            <a:chOff x="2959728" y="3287161"/>
            <a:chExt cx="5650596" cy="28653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3B5CD3D-A5E7-2B89-3C17-E1C2E7543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90532" y="3287161"/>
              <a:ext cx="5519792" cy="26821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66AB45F-2F96-F915-CDA4-491FDDCB5D0B}"/>
                </a:ext>
              </a:extLst>
            </p:cNvPr>
            <p:cNvSpPr txBox="1"/>
            <p:nvPr/>
          </p:nvSpPr>
          <p:spPr>
            <a:xfrm>
              <a:off x="3556162" y="5890901"/>
              <a:ext cx="14334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data courtesy of Teria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CDD3B31-7635-E758-1AB9-6B9C6D024781}"/>
                </a:ext>
              </a:extLst>
            </p:cNvPr>
            <p:cNvSpPr txBox="1"/>
            <p:nvPr/>
          </p:nvSpPr>
          <p:spPr>
            <a:xfrm>
              <a:off x="5601466" y="5815398"/>
              <a:ext cx="64487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DOY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endParaRPr>
            </a:p>
          </p:txBody>
        </p:sp>
        <p:pic>
          <p:nvPicPr>
            <p:cNvPr id="1026" name="Picture 2" descr="The reference in centimetric geolocation in real time">
              <a:extLst>
                <a:ext uri="{FF2B5EF4-FFF2-40B4-BE49-F238E27FC236}">
                  <a16:creationId xmlns:a16="http://schemas.microsoft.com/office/drawing/2014/main" id="{772C6630-BEDB-414D-94BA-7E31B56C4B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0590" y="3740263"/>
              <a:ext cx="560522" cy="208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314B64D-B6C9-8340-8996-B2A6E5D1BD1E}"/>
                </a:ext>
              </a:extLst>
            </p:cNvPr>
            <p:cNvSpPr txBox="1"/>
            <p:nvPr/>
          </p:nvSpPr>
          <p:spPr>
            <a:xfrm rot="16200000">
              <a:off x="2301268" y="4425128"/>
              <a:ext cx="1578529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Network residual [m]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583A1-3A0D-F386-BF2F-9C8BBC6BAB9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82373" y="1586148"/>
            <a:ext cx="6316956" cy="1640899"/>
          </a:xfr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b="1"/>
              <a:t>RTK</a:t>
            </a:r>
            <a:r>
              <a:rPr lang="en-US"/>
              <a:t> using a reference station</a:t>
            </a:r>
          </a:p>
          <a:p>
            <a:r>
              <a:rPr lang="en-US"/>
              <a:t>  ionosphere delay at user significantly different from ref station </a:t>
            </a:r>
          </a:p>
          <a:p>
            <a:r>
              <a:rPr lang="en-US" b="1"/>
              <a:t>VRS-RTK</a:t>
            </a:r>
          </a:p>
          <a:p>
            <a:r>
              <a:rPr lang="en-US"/>
              <a:t>  network cannot accurately predict ionosphere at user location </a:t>
            </a:r>
          </a:p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AE53CB-B54B-0C7A-BF6E-BD74897CEBF5}"/>
              </a:ext>
            </a:extLst>
          </p:cNvPr>
          <p:cNvSpPr txBox="1"/>
          <p:nvPr/>
        </p:nvSpPr>
        <p:spPr>
          <a:xfrm>
            <a:off x="10530178" y="6416442"/>
            <a:ext cx="1661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200" dirty="0">
                <a:solidFill>
                  <a:schemeClr val="tx2"/>
                </a:solidFill>
              </a:rPr>
              <a:t>sources (</a:t>
            </a:r>
            <a:r>
              <a:rPr lang="nl-BE" sz="1200" dirty="0">
                <a:solidFill>
                  <a:schemeClr val="tx2"/>
                </a:solidFill>
                <a:hlinkClick r:id="rId6"/>
              </a:rPr>
              <a:t>1</a:t>
            </a:r>
            <a:r>
              <a:rPr lang="nl-BE" sz="1200" dirty="0">
                <a:solidFill>
                  <a:schemeClr val="tx2"/>
                </a:solidFill>
              </a:rPr>
              <a:t>)</a:t>
            </a:r>
            <a:endParaRPr lang="en-GB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248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65F00-87A3-E7AF-8802-EE480372E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Open Sans"/>
                <a:cs typeface="Open Sans"/>
              </a:rPr>
              <a:t>Ionosphere challenges to RTK during solar maximum</a:t>
            </a:r>
            <a:endParaRPr lang="nl-BE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E21DDC0-5EED-7074-4995-7B1000086228}"/>
              </a:ext>
            </a:extLst>
          </p:cNvPr>
          <p:cNvSpPr>
            <a:spLocks noGrp="1" noChangeArrowheads="1"/>
          </p:cNvSpPr>
          <p:nvPr>
            <p:ph idx="11"/>
          </p:nvPr>
        </p:nvSpPr>
        <p:spPr bwMode="auto">
          <a:xfrm>
            <a:off x="596900" y="1557230"/>
            <a:ext cx="884582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800" b="1" dirty="0"/>
              <a:t>split over three distinct physical disruptive phenomena: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800" b="1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/>
              <a:t> a) increased residual ionospheric delay over RTK baseline,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/>
              <a:t> b) scintillation-causing ionosphere plasma bubbles moving over the user, </a:t>
            </a:r>
          </a:p>
          <a:p>
            <a:pPr defTabSz="914400"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altLang="en-US" dirty="0"/>
              <a:t> c) rapidly changing ionosphere conditions between both ends of RTK baseline.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/>
              <a:t>Impact applies to both physical and virtual baselines:  latency in RTK network communication results in partial mitigation</a:t>
            </a:r>
            <a:r>
              <a:rPr lang="en-US" altLang="en-US" i="1" dirty="0"/>
              <a:t> </a:t>
            </a:r>
          </a:p>
        </p:txBody>
      </p:sp>
      <p:pic>
        <p:nvPicPr>
          <p:cNvPr id="3" name="JPL_march_11_2024_iono">
            <a:hlinkClick r:id="" action="ppaction://media"/>
            <a:extLst>
              <a:ext uri="{FF2B5EF4-FFF2-40B4-BE49-F238E27FC236}">
                <a16:creationId xmlns:a16="http://schemas.microsoft.com/office/drawing/2014/main" id="{42FB60DE-A3A1-9C20-0564-427611294F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0562" y="3680888"/>
            <a:ext cx="4491921" cy="2245962"/>
          </a:xfrm>
          <a:prstGeom prst="rect">
            <a:avLst/>
          </a:prstGeom>
        </p:spPr>
      </p:pic>
      <p:pic>
        <p:nvPicPr>
          <p:cNvPr id="1026" name="Picture 2" descr="Ionosphere and magnetosphere - Solar Wind, Magnetic Field, Plasma |  Britannica">
            <a:extLst>
              <a:ext uri="{FF2B5EF4-FFF2-40B4-BE49-F238E27FC236}">
                <a16:creationId xmlns:a16="http://schemas.microsoft.com/office/drawing/2014/main" id="{9C9F9178-B587-4785-0CF9-A2F4DA96D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54" y="3785488"/>
            <a:ext cx="2195245" cy="207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7D7CE1A-6C7D-92B5-EDD9-8AFC2E2853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" t="2185" r="1524" b="2429"/>
          <a:stretch/>
        </p:blipFill>
        <p:spPr bwMode="auto">
          <a:xfrm>
            <a:off x="6721254" y="3785488"/>
            <a:ext cx="2998976" cy="222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1C1860-EA7C-D91D-8D81-52A5A2E03803}"/>
              </a:ext>
            </a:extLst>
          </p:cNvPr>
          <p:cNvSpPr txBox="1"/>
          <p:nvPr/>
        </p:nvSpPr>
        <p:spPr>
          <a:xfrm>
            <a:off x="10385336" y="5847525"/>
            <a:ext cx="13917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Feb 16 2023 : no flare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EC4DEB-416C-F84A-581C-AA769B4B44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0230" y="3429001"/>
            <a:ext cx="1580074" cy="1755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5F4951-D365-C6CE-8DF3-8C30D49639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1084" y="4192502"/>
            <a:ext cx="1798544" cy="16675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6ABA620-796B-9D3D-0871-C712FF974F23}"/>
              </a:ext>
            </a:extLst>
          </p:cNvPr>
          <p:cNvSpPr txBox="1"/>
          <p:nvPr/>
        </p:nvSpPr>
        <p:spPr>
          <a:xfrm>
            <a:off x="10530178" y="6416442"/>
            <a:ext cx="1661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200" dirty="0">
                <a:solidFill>
                  <a:schemeClr val="tx2"/>
                </a:solidFill>
              </a:rPr>
              <a:t>sources (</a:t>
            </a:r>
            <a:r>
              <a:rPr lang="nl-BE" sz="1200" dirty="0">
                <a:solidFill>
                  <a:schemeClr val="tx2"/>
                </a:solidFill>
                <a:hlinkClick r:id="rId9"/>
              </a:rPr>
              <a:t>1</a:t>
            </a:r>
            <a:r>
              <a:rPr lang="nl-BE" sz="1200" dirty="0">
                <a:solidFill>
                  <a:schemeClr val="tx2"/>
                </a:solidFill>
              </a:rPr>
              <a:t>); (</a:t>
            </a:r>
            <a:r>
              <a:rPr lang="nl-BE" sz="1200" dirty="0">
                <a:solidFill>
                  <a:schemeClr val="tx2"/>
                </a:solidFill>
                <a:hlinkClick r:id="rId10"/>
              </a:rPr>
              <a:t>2</a:t>
            </a:r>
            <a:r>
              <a:rPr lang="nl-BE" sz="1200" dirty="0">
                <a:solidFill>
                  <a:schemeClr val="tx2"/>
                </a:solidFill>
              </a:rPr>
              <a:t>); (</a:t>
            </a:r>
            <a:r>
              <a:rPr lang="nl-BE" sz="1200" dirty="0">
                <a:solidFill>
                  <a:schemeClr val="tx2"/>
                </a:solidFill>
                <a:hlinkClick r:id="rId11"/>
              </a:rPr>
              <a:t>3</a:t>
            </a:r>
            <a:r>
              <a:rPr lang="nl-BE" sz="1200" dirty="0">
                <a:solidFill>
                  <a:schemeClr val="tx2"/>
                </a:solidFill>
              </a:rPr>
              <a:t>); (</a:t>
            </a:r>
            <a:r>
              <a:rPr lang="nl-BE" sz="1200" dirty="0">
                <a:solidFill>
                  <a:schemeClr val="tx2"/>
                </a:solidFill>
                <a:hlinkClick r:id="rId12"/>
              </a:rPr>
              <a:t>4</a:t>
            </a:r>
            <a:r>
              <a:rPr lang="nl-BE" sz="1200" dirty="0">
                <a:solidFill>
                  <a:schemeClr val="tx2"/>
                </a:solidFill>
              </a:rPr>
              <a:t>)</a:t>
            </a:r>
            <a:endParaRPr lang="en-GB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79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0AD8C-354E-11D6-2884-F5B14122D47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98491" y="1529735"/>
            <a:ext cx="6657576" cy="4285849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Position engine estimates ionosphere per satellite</a:t>
            </a:r>
          </a:p>
          <a:p>
            <a:pPr marL="465138" lvl="1" indent="-285750"/>
            <a:r>
              <a:rPr lang="en-US" dirty="0"/>
              <a:t>residual ionosphere between user &amp; reference: </a:t>
            </a:r>
            <a:r>
              <a:rPr lang="en-US" b="1" dirty="0"/>
              <a:t>spatial decorrelation</a:t>
            </a:r>
          </a:p>
          <a:p>
            <a:pPr marL="752475" lvl="2" indent="-285750"/>
            <a:r>
              <a:rPr lang="en-US" dirty="0"/>
              <a:t>limitation due to fixed error models</a:t>
            </a:r>
          </a:p>
          <a:p>
            <a:pPr marL="752475" lvl="2" indent="-285750"/>
            <a:r>
              <a:rPr lang="en-US" dirty="0"/>
              <a:t>trade-off time-to-fix at longer baselines</a:t>
            </a:r>
          </a:p>
          <a:p>
            <a:pPr marL="179388" lvl="1" indent="0">
              <a:buNone/>
            </a:pPr>
            <a:endParaRPr lang="en-US" sz="1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Temporal decorrelation</a:t>
            </a:r>
          </a:p>
          <a:p>
            <a:pPr marL="465138" lvl="1" indent="-285750"/>
            <a:r>
              <a:rPr lang="en-US" dirty="0"/>
              <a:t>assumed ionosphere rate-of-change exceeded under high solar flux &amp; TIDs (</a:t>
            </a:r>
            <a:r>
              <a:rPr lang="en-US" b="1" dirty="0"/>
              <a:t>t</a:t>
            </a:r>
            <a:r>
              <a:rPr lang="en-US" dirty="0"/>
              <a:t>ravelling </a:t>
            </a:r>
            <a:r>
              <a:rPr lang="en-US" b="1" dirty="0"/>
              <a:t>i</a:t>
            </a:r>
            <a:r>
              <a:rPr lang="en-US" dirty="0"/>
              <a:t>onospheric </a:t>
            </a:r>
            <a:r>
              <a:rPr lang="en-US" b="1" dirty="0"/>
              <a:t>d</a:t>
            </a:r>
            <a:r>
              <a:rPr lang="en-US" dirty="0"/>
              <a:t>isturbances)</a:t>
            </a:r>
          </a:p>
          <a:p>
            <a:pPr marL="752475" lvl="2" indent="-285750"/>
            <a:r>
              <a:rPr lang="en-US" dirty="0"/>
              <a:t>short RTK outages and/or dm-level positioning errors</a:t>
            </a:r>
          </a:p>
          <a:p>
            <a:pPr marL="752475" lvl="2" indent="-285750"/>
            <a:r>
              <a:rPr lang="en-US" dirty="0">
                <a:solidFill>
                  <a:schemeClr val="tx2"/>
                </a:solidFill>
              </a:rPr>
              <a:t>development: adaptive ionosphere error model</a:t>
            </a:r>
          </a:p>
          <a:p>
            <a:pPr marL="465138" lvl="1" indent="-285750"/>
            <a:endParaRPr lang="en-US" sz="1000" dirty="0"/>
          </a:p>
          <a:p>
            <a:pPr marL="465138" lvl="1" indent="-285750"/>
            <a:r>
              <a:rPr lang="en-US" dirty="0"/>
              <a:t>scintillation disrupts ionosphere estimation, causing RAIM resets</a:t>
            </a:r>
          </a:p>
          <a:p>
            <a:pPr marL="752475" lvl="2" indent="-285750"/>
            <a:r>
              <a:rPr lang="en-US" dirty="0">
                <a:solidFill>
                  <a:schemeClr val="tx2"/>
                </a:solidFill>
              </a:rPr>
              <a:t>on-board detection &amp; handling of scintillating satellites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BFE054-94BC-00E8-A89B-70A3E38AF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(Septentrio) RTK : handling ionosphere errors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09D961C-57E9-B388-6FF0-5800FB807D1D}"/>
              </a:ext>
            </a:extLst>
          </p:cNvPr>
          <p:cNvGrpSpPr/>
          <p:nvPr/>
        </p:nvGrpSpPr>
        <p:grpSpPr>
          <a:xfrm>
            <a:off x="7021420" y="887286"/>
            <a:ext cx="5032809" cy="3582921"/>
            <a:chOff x="7017834" y="190166"/>
            <a:chExt cx="5032809" cy="3582921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6E10ADB-7F4D-CF1B-13FE-3A66EF3106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17003" y="1128983"/>
              <a:ext cx="1051391" cy="995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6A70E91-E78B-81C8-690F-0742616C5C3F}"/>
                </a:ext>
              </a:extLst>
            </p:cNvPr>
            <p:cNvSpPr txBox="1"/>
            <p:nvPr/>
          </p:nvSpPr>
          <p:spPr>
            <a:xfrm>
              <a:off x="7017835" y="758988"/>
              <a:ext cx="4943902" cy="276999"/>
            </a:xfrm>
            <a:prstGeom prst="rect">
              <a:avLst/>
            </a:prstGeom>
            <a:gradFill flip="none" rotWithShape="1">
              <a:gsLst>
                <a:gs pos="28000">
                  <a:srgbClr val="00B050"/>
                </a:gs>
                <a:gs pos="71000">
                  <a:schemeClr val="accent1"/>
                </a:gs>
                <a:gs pos="43000">
                  <a:srgbClr val="FFFF00"/>
                </a:gs>
                <a:gs pos="0">
                  <a:srgbClr val="0070C0"/>
                </a:gs>
                <a:gs pos="97000">
                  <a:srgbClr val="FF0000"/>
                </a:gs>
              </a:gsLst>
              <a:lin ang="0" scaled="0"/>
              <a:tileRect/>
            </a:gra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2F39194-8884-9E7F-267C-51475A3E28A7}"/>
                </a:ext>
              </a:extLst>
            </p:cNvPr>
            <p:cNvSpPr txBox="1"/>
            <p:nvPr/>
          </p:nvSpPr>
          <p:spPr>
            <a:xfrm>
              <a:off x="7017834" y="758987"/>
              <a:ext cx="15408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ionosphere delay rate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5AC17C1-DB1E-9E68-F65E-B0859A3CCD76}"/>
                </a:ext>
              </a:extLst>
            </p:cNvPr>
            <p:cNvCxnSpPr/>
            <p:nvPr/>
          </p:nvCxnSpPr>
          <p:spPr>
            <a:xfrm>
              <a:off x="9817003" y="758988"/>
              <a:ext cx="0" cy="50674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8288B87-D274-80EB-341F-E73DDD0FF10F}"/>
                </a:ext>
              </a:extLst>
            </p:cNvPr>
            <p:cNvCxnSpPr/>
            <p:nvPr/>
          </p:nvCxnSpPr>
          <p:spPr>
            <a:xfrm>
              <a:off x="10893921" y="758988"/>
              <a:ext cx="0" cy="50674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allout: Up Arrow 48">
              <a:extLst>
                <a:ext uri="{FF2B5EF4-FFF2-40B4-BE49-F238E27FC236}">
                  <a16:creationId xmlns:a16="http://schemas.microsoft.com/office/drawing/2014/main" id="{05EEEEF0-7251-7E2A-80E8-64CE6BEA8B61}"/>
                </a:ext>
              </a:extLst>
            </p:cNvPr>
            <p:cNvSpPr/>
            <p:nvPr/>
          </p:nvSpPr>
          <p:spPr>
            <a:xfrm>
              <a:off x="7736845" y="1325725"/>
              <a:ext cx="1374182" cy="814468"/>
            </a:xfrm>
            <a:prstGeom prst="upArrowCallout">
              <a:avLst>
                <a:gd name="adj1" fmla="val 28200"/>
                <a:gd name="adj2" fmla="val 20200"/>
                <a:gd name="adj3" fmla="val 25000"/>
                <a:gd name="adj4" fmla="val 64977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RTK with all satellites fixed</a:t>
              </a:r>
            </a:p>
          </p:txBody>
        </p:sp>
        <p:sp>
          <p:nvSpPr>
            <p:cNvPr id="50" name="Callout: Up Arrow 49">
              <a:extLst>
                <a:ext uri="{FF2B5EF4-FFF2-40B4-BE49-F238E27FC236}">
                  <a16:creationId xmlns:a16="http://schemas.microsoft.com/office/drawing/2014/main" id="{B85D8DB6-FC65-4C47-DE5C-6A1EB638ACB2}"/>
                </a:ext>
              </a:extLst>
            </p:cNvPr>
            <p:cNvSpPr/>
            <p:nvPr/>
          </p:nvSpPr>
          <p:spPr>
            <a:xfrm>
              <a:off x="10676461" y="1325726"/>
              <a:ext cx="1374182" cy="2447361"/>
            </a:xfrm>
            <a:prstGeom prst="upArrowCallout">
              <a:avLst>
                <a:gd name="adj1" fmla="val 28200"/>
                <a:gd name="adj2" fmla="val 20200"/>
                <a:gd name="adj3" fmla="val 25000"/>
                <a:gd name="adj4" fmla="val 30414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SI driven ionosphere noise model increases resilience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Sans"/>
                <a:ea typeface="+mn-ea"/>
                <a:cs typeface="+mn-cs"/>
              </a:endParaRPr>
            </a:p>
          </p:txBody>
        </p:sp>
        <p:sp>
          <p:nvSpPr>
            <p:cNvPr id="51" name="Callout: Up Arrow 50">
              <a:extLst>
                <a:ext uri="{FF2B5EF4-FFF2-40B4-BE49-F238E27FC236}">
                  <a16:creationId xmlns:a16="http://schemas.microsoft.com/office/drawing/2014/main" id="{1823BE7A-C559-17B6-B9FD-6269D2630751}"/>
                </a:ext>
              </a:extLst>
            </p:cNvPr>
            <p:cNvSpPr/>
            <p:nvPr/>
          </p:nvSpPr>
          <p:spPr>
            <a:xfrm>
              <a:off x="9699305" y="1325724"/>
              <a:ext cx="1374182" cy="1320107"/>
            </a:xfrm>
            <a:prstGeom prst="upArrowCallout">
              <a:avLst>
                <a:gd name="adj1" fmla="val 28200"/>
                <a:gd name="adj2" fmla="val 20200"/>
                <a:gd name="adj3" fmla="val 25000"/>
                <a:gd name="adj4" fmla="val 64414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RAIM resets ambiguities due to unmodelled rapid ionosphere change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73C7669-39B0-DFEF-813B-027E7B643C92}"/>
                </a:ext>
              </a:extLst>
            </p:cNvPr>
            <p:cNvSpPr txBox="1"/>
            <p:nvPr/>
          </p:nvSpPr>
          <p:spPr>
            <a:xfrm rot="16200000">
              <a:off x="10589311" y="338444"/>
              <a:ext cx="55816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sunset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endParaRP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C2A627D-725E-F5DD-D009-FCA65C592D4A}"/>
                </a:ext>
              </a:extLst>
            </p:cNvPr>
            <p:cNvCxnSpPr>
              <a:cxnSpLocks/>
            </p:cNvCxnSpPr>
            <p:nvPr/>
          </p:nvCxnSpPr>
          <p:spPr>
            <a:xfrm>
              <a:off x="7017834" y="1138935"/>
              <a:ext cx="279916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4CCD14A-21F7-FABF-1F54-DADD098E7D64}"/>
                </a:ext>
              </a:extLst>
            </p:cNvPr>
            <p:cNvSpPr txBox="1"/>
            <p:nvPr/>
          </p:nvSpPr>
          <p:spPr>
            <a:xfrm>
              <a:off x="8033445" y="1037085"/>
              <a:ext cx="669020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0" rIns="3600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nominal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F2266E8-57AE-8878-B58F-88CEC1E2358A}"/>
                </a:ext>
              </a:extLst>
            </p:cNvPr>
            <p:cNvSpPr txBox="1"/>
            <p:nvPr/>
          </p:nvSpPr>
          <p:spPr>
            <a:xfrm>
              <a:off x="10023609" y="1051924"/>
              <a:ext cx="631382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0" rIns="3600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high ROT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04228808-D67D-50F0-D310-304F5FE680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89724" y="1127677"/>
              <a:ext cx="1072013" cy="1125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31BB88E-1038-D4C4-3469-7865AA7FA0C9}"/>
                </a:ext>
              </a:extLst>
            </p:cNvPr>
            <p:cNvSpPr txBox="1"/>
            <p:nvPr/>
          </p:nvSpPr>
          <p:spPr>
            <a:xfrm>
              <a:off x="11028226" y="1051924"/>
              <a:ext cx="791233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0" rIns="3600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scintillation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4559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F161B-0957-55CB-E0EE-F98DC44C4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274638"/>
            <a:ext cx="10998200" cy="636672"/>
          </a:xfrm>
        </p:spPr>
        <p:txBody>
          <a:bodyPr/>
          <a:lstStyle/>
          <a:p>
            <a:r>
              <a:rPr lang="en-US"/>
              <a:t>… data-driven development &amp; validation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FF407C4-880C-E659-0C98-2EF0C3FBF5DF}"/>
              </a:ext>
            </a:extLst>
          </p:cNvPr>
          <p:cNvSpPr txBox="1">
            <a:spLocks/>
          </p:cNvSpPr>
          <p:nvPr/>
        </p:nvSpPr>
        <p:spPr bwMode="auto">
          <a:xfrm>
            <a:off x="596899" y="1232452"/>
            <a:ext cx="6559275" cy="475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8" indent="-215900" algn="l" defTabSz="457200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6725" indent="-215900" algn="l" defTabSz="457200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7799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2625" indent="-215900" algn="l" defTabSz="457200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4A4D55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5038" indent="-215900" algn="l" defTabSz="457200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7799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Customer data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iono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hotspots</a:t>
            </a:r>
          </a:p>
          <a:p>
            <a:pPr marL="522288" marR="0" lvl="1" indent="-34290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D9D4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Equatorial use cases: Peru mining, Philippines dredging and Brazil logistics</a:t>
            </a:r>
          </a:p>
          <a:p>
            <a:pPr marL="522288" marR="0" lvl="1" indent="-34290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D9D4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campaigns in Norway with several construction customers</a:t>
            </a:r>
          </a:p>
          <a:p>
            <a:pPr marL="522288" marR="0" lvl="1" indent="-34290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D9D4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cientific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data archive</a:t>
            </a:r>
          </a:p>
          <a:p>
            <a:pPr marL="522288" marR="0" lvl="1" indent="-34290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D9D4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Recent CIGALA data</a:t>
            </a:r>
          </a:p>
          <a:p>
            <a:pPr marL="809625" marR="0" lvl="2" indent="-34290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779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partnering with UNESP for logging long-term RTK baseline data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(~ 4m of data during equatorial seasonal maximum)</a:t>
            </a:r>
          </a:p>
          <a:p>
            <a:pPr marL="522288" marR="0" lvl="1" indent="-34290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D9D4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IGS public database to inspect specific high I95 cases</a:t>
            </a:r>
          </a:p>
          <a:p>
            <a:pPr marL="522288" marR="0" lvl="1" indent="-34290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D9D4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Px5S combined with RTK network data with Scandinavian partners</a:t>
            </a:r>
          </a:p>
          <a:p>
            <a:pPr marL="342900" marR="0" lvl="0" indent="-342900" algn="l" defTabSz="457200" rtl="0" eaLnBrk="1" fontAlgn="base" latinLnBrk="0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Cooperation with RTK network providers</a:t>
            </a:r>
          </a:p>
          <a:p>
            <a:pPr marL="0" marR="0" lvl="0" indent="0" algn="l" defTabSz="457200" rtl="0" eaLnBrk="1" fontAlgn="base" latinLnBrk="0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7FB4BCCC-A9BA-8D67-EC21-7C61B781E41F}"/>
              </a:ext>
            </a:extLst>
          </p:cNvPr>
          <p:cNvSpPr txBox="1">
            <a:spLocks/>
          </p:cNvSpPr>
          <p:nvPr/>
        </p:nvSpPr>
        <p:spPr>
          <a:xfrm>
            <a:off x="11104034" y="6067425"/>
            <a:ext cx="10879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268B5-E19C-47A7-AD9A-E3E059B3ABE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</p:txBody>
      </p:sp>
      <p:pic>
        <p:nvPicPr>
          <p:cNvPr id="3" name="Picture 2" descr="A map with blue pins&#10;&#10;Description automatically generated">
            <a:extLst>
              <a:ext uri="{FF2B5EF4-FFF2-40B4-BE49-F238E27FC236}">
                <a16:creationId xmlns:a16="http://schemas.microsoft.com/office/drawing/2014/main" id="{CBD6EEBD-791E-436B-423D-BBF9F5EF3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268" y="1802892"/>
            <a:ext cx="2729243" cy="2970405"/>
          </a:xfrm>
          <a:prstGeom prst="rect">
            <a:avLst/>
          </a:prstGeom>
        </p:spPr>
      </p:pic>
      <p:pic>
        <p:nvPicPr>
          <p:cNvPr id="4" name="Picture 2" descr="Types of Drilling in Mining - CR Mining">
            <a:extLst>
              <a:ext uri="{FF2B5EF4-FFF2-40B4-BE49-F238E27FC236}">
                <a16:creationId xmlns:a16="http://schemas.microsoft.com/office/drawing/2014/main" id="{3B7C3203-93A9-136B-8A02-5E1AA90885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33"/>
          <a:stretch/>
        </p:blipFill>
        <p:spPr bwMode="auto">
          <a:xfrm>
            <a:off x="7748266" y="147183"/>
            <a:ext cx="1789251" cy="152825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oskalis acquires large land reclamation project in Manila Bay, Philippines">
            <a:extLst>
              <a:ext uri="{FF2B5EF4-FFF2-40B4-BE49-F238E27FC236}">
                <a16:creationId xmlns:a16="http://schemas.microsoft.com/office/drawing/2014/main" id="{38267CA5-5BD4-00E2-373C-58ACF6570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227" y="147183"/>
            <a:ext cx="2377284" cy="152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A7E1BC-AD5F-046C-6101-B8C7F6B5D11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1933"/>
          <a:stretch/>
        </p:blipFill>
        <p:spPr>
          <a:xfrm>
            <a:off x="10657889" y="4828180"/>
            <a:ext cx="1382162" cy="9502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03EE83-0E7D-4D5B-95D6-2E5F64DBB6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3097" y="5303297"/>
            <a:ext cx="2954792" cy="14721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505BF3-6CC1-4D72-48DE-A2E6AADC2FF6}"/>
              </a:ext>
            </a:extLst>
          </p:cNvPr>
          <p:cNvSpPr txBox="1"/>
          <p:nvPr/>
        </p:nvSpPr>
        <p:spPr>
          <a:xfrm>
            <a:off x="10530178" y="6416442"/>
            <a:ext cx="1661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200" dirty="0">
                <a:solidFill>
                  <a:schemeClr val="tx2"/>
                </a:solidFill>
              </a:rPr>
              <a:t>sources (</a:t>
            </a:r>
            <a:r>
              <a:rPr lang="nl-BE" sz="1200" dirty="0">
                <a:solidFill>
                  <a:schemeClr val="tx2"/>
                </a:solidFill>
                <a:hlinkClick r:id="rId7"/>
              </a:rPr>
              <a:t>1</a:t>
            </a:r>
            <a:r>
              <a:rPr lang="nl-BE" sz="1200" dirty="0">
                <a:solidFill>
                  <a:schemeClr val="tx2"/>
                </a:solidFill>
              </a:rPr>
              <a:t>); (</a:t>
            </a:r>
            <a:r>
              <a:rPr lang="nl-BE" sz="1200" dirty="0">
                <a:solidFill>
                  <a:schemeClr val="tx2"/>
                </a:solidFill>
                <a:hlinkClick r:id="rId8"/>
              </a:rPr>
              <a:t>2</a:t>
            </a:r>
            <a:r>
              <a:rPr lang="nl-BE" sz="1200" dirty="0">
                <a:solidFill>
                  <a:schemeClr val="tx2"/>
                </a:solidFill>
              </a:rPr>
              <a:t>); (</a:t>
            </a:r>
            <a:r>
              <a:rPr lang="nl-BE" sz="1200" dirty="0">
                <a:solidFill>
                  <a:schemeClr val="tx2"/>
                </a:solidFill>
                <a:hlinkClick r:id="rId9"/>
              </a:rPr>
              <a:t>3</a:t>
            </a:r>
            <a:r>
              <a:rPr lang="nl-BE" sz="1200" dirty="0">
                <a:solidFill>
                  <a:schemeClr val="tx2"/>
                </a:solidFill>
              </a:rPr>
              <a:t>)</a:t>
            </a:r>
            <a:endParaRPr lang="en-GB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2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28CA8-7B33-0E81-E904-20F41DF1E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AD4E2-13A1-A8CF-1653-4BA7974D2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Real-</a:t>
            </a:r>
            <a:r>
              <a:rPr lang="nl-BE" dirty="0" err="1"/>
              <a:t>world</a:t>
            </a:r>
            <a:r>
              <a:rPr lang="nl-BE" dirty="0"/>
              <a:t> </a:t>
            </a:r>
            <a:r>
              <a:rPr lang="nl-BE" dirty="0" err="1"/>
              <a:t>Implications</a:t>
            </a:r>
            <a:r>
              <a:rPr lang="nl-BE" dirty="0"/>
              <a:t> (1)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42E03-CF73-937C-A835-A8AA982EE48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96900" y="1352550"/>
            <a:ext cx="9832975" cy="4354478"/>
          </a:xfrm>
        </p:spPr>
        <p:txBody>
          <a:bodyPr/>
          <a:lstStyle/>
          <a:p>
            <a:r>
              <a:rPr lang="en-US" noProof="0" dirty="0"/>
              <a:t>Observable consequences on </a:t>
            </a:r>
            <a:r>
              <a:rPr lang="en-US" b="1" noProof="0" dirty="0">
                <a:solidFill>
                  <a:schemeClr val="tx2"/>
                </a:solidFill>
              </a:rPr>
              <a:t>measurement level</a:t>
            </a:r>
          </a:p>
          <a:p>
            <a:endParaRPr lang="nl-BE" dirty="0"/>
          </a:p>
          <a:p>
            <a:endParaRPr lang="nl-BE" b="1" dirty="0">
              <a:solidFill>
                <a:srgbClr val="FF0000"/>
              </a:solidFill>
            </a:endParaRPr>
          </a:p>
          <a:p>
            <a:endParaRPr lang="nl-BE" b="1" dirty="0">
              <a:solidFill>
                <a:srgbClr val="FF0000"/>
              </a:solidFill>
            </a:endParaRPr>
          </a:p>
          <a:p>
            <a:endParaRPr lang="nl-BE" b="1" dirty="0">
              <a:solidFill>
                <a:srgbClr val="FF0000"/>
              </a:solidFill>
            </a:endParaRPr>
          </a:p>
          <a:p>
            <a:endParaRPr lang="nl-BE" b="1" dirty="0">
              <a:solidFill>
                <a:srgbClr val="FF0000"/>
              </a:solidFill>
            </a:endParaRPr>
          </a:p>
          <a:p>
            <a:endParaRPr lang="nl-BE" b="1" dirty="0">
              <a:solidFill>
                <a:srgbClr val="FF0000"/>
              </a:solidFill>
            </a:endParaRPr>
          </a:p>
          <a:p>
            <a:endParaRPr lang="nl-BE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73C75A-0F8F-9CC3-8698-15D7FD152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EEB62B-1F30-4DBB-BD49-EE05DC7C0C45}" type="slidenum">
              <a:rPr lang="nl-NL" smtClean="0"/>
              <a:pPr>
                <a:defRPr/>
              </a:pPr>
              <a:t>9</a:t>
            </a:fld>
            <a:endParaRPr lang="nl-NL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45D280A3-9ED4-E76A-E5AF-557A8165CE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138729"/>
              </p:ext>
            </p:extLst>
          </p:nvPr>
        </p:nvGraphicFramePr>
        <p:xfrm>
          <a:off x="649286" y="1795780"/>
          <a:ext cx="10998201" cy="334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0685">
                  <a:extLst>
                    <a:ext uri="{9D8B030D-6E8A-4147-A177-3AD203B41FA5}">
                      <a16:colId xmlns:a16="http://schemas.microsoft.com/office/drawing/2014/main" val="1004878456"/>
                    </a:ext>
                  </a:extLst>
                </a:gridCol>
                <a:gridCol w="4746179">
                  <a:extLst>
                    <a:ext uri="{9D8B030D-6E8A-4147-A177-3AD203B41FA5}">
                      <a16:colId xmlns:a16="http://schemas.microsoft.com/office/drawing/2014/main" val="956352350"/>
                    </a:ext>
                  </a:extLst>
                </a:gridCol>
                <a:gridCol w="1451853">
                  <a:extLst>
                    <a:ext uri="{9D8B030D-6E8A-4147-A177-3AD203B41FA5}">
                      <a16:colId xmlns:a16="http://schemas.microsoft.com/office/drawing/2014/main" val="3008950541"/>
                    </a:ext>
                  </a:extLst>
                </a:gridCol>
                <a:gridCol w="2899484">
                  <a:extLst>
                    <a:ext uri="{9D8B030D-6E8A-4147-A177-3AD203B41FA5}">
                      <a16:colId xmlns:a16="http://schemas.microsoft.com/office/drawing/2014/main" val="11153898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Effect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Description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BE" sz="15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Main</a:t>
                      </a:r>
                      <a:r>
                        <a:rPr lang="nl-BE" sz="15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nl-BE" sz="15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cause</a:t>
                      </a:r>
                      <a:endParaRPr lang="en-GB" sz="15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5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User Impact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0953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Cycle Slips</a:t>
                      </a:r>
                      <a:endParaRPr lang="en-GB" sz="15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Loss of carrier phase lock due to rapid phase changes or weak signal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🌀 🌊☀️</a:t>
                      </a:r>
                      <a:endParaRPr lang="en-US" sz="1500" noProof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Requires reinitialization → slower convergence (RTK/PPP)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3437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Loss of Lock</a:t>
                      </a:r>
                      <a:endParaRPr lang="en-GB" sz="15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Temporary tracking loss </a:t>
                      </a:r>
                      <a:r>
                        <a:rPr lang="en-GB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(esp. L2/L5 during scintillation)</a:t>
                      </a:r>
                      <a:endParaRPr lang="en-GB" sz="15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🌀 ☀️</a:t>
                      </a:r>
                      <a:endParaRPr lang="en-GB" sz="15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5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Drop in satellite count, loss of fix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9658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C/N₀ Oscillations</a:t>
                      </a:r>
                      <a:endParaRPr lang="en-GB" sz="15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Rapid fluctuations in signal strength </a:t>
                      </a:r>
                      <a:r>
                        <a:rPr lang="en-GB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(e.g. fading during amplitude scintillation)</a:t>
                      </a:r>
                      <a:endParaRPr lang="en-GB" sz="15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🌀</a:t>
                      </a:r>
                      <a:endParaRPr lang="en-GB" sz="15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Reduced tracking robustness, degraded quality of observables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5331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Increased Noise</a:t>
                      </a:r>
                      <a:endParaRPr lang="en-GB" sz="150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5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Higher variability in pseudorange and carrier-phase measurements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🌀 🌊☀️</a:t>
                      </a:r>
                      <a:endParaRPr lang="en-US" sz="1500" noProof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Reduced precision, noisier positioning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3826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5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Tracking Loop Stress</a:t>
                      </a:r>
                      <a:endParaRPr lang="en-GB" sz="150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Receivers may mis-track or lose sync due to aggressive </a:t>
                      </a:r>
                      <a:r>
                        <a:rPr lang="en-GB" sz="15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iono</a:t>
                      </a:r>
                      <a:r>
                        <a:rPr lang="en-GB" sz="15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-induced dynamics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🌀 ☀️</a:t>
                      </a:r>
                      <a:endParaRPr lang="en-GB" sz="15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Leads to cycle slips or complete signal loss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8204350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2D37CFD9-7A92-5408-979A-BC133B80A106}"/>
              </a:ext>
            </a:extLst>
          </p:cNvPr>
          <p:cNvSpPr txBox="1"/>
          <p:nvPr/>
        </p:nvSpPr>
        <p:spPr>
          <a:xfrm>
            <a:off x="7743824" y="63232"/>
            <a:ext cx="4345781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dirty="0"/>
              <a:t>🌀 </a:t>
            </a:r>
            <a:r>
              <a:rPr lang="en-GB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Scintillation</a:t>
            </a:r>
            <a:r>
              <a: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(amplitude/phase irregularities, small-scale) </a:t>
            </a:r>
          </a:p>
          <a:p>
            <a:r>
              <a:rPr lang="en-GB" sz="1600" dirty="0"/>
              <a:t>🌊 </a:t>
            </a:r>
            <a:r>
              <a:rPr lang="en-GB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TIDs</a:t>
            </a:r>
            <a:r>
              <a:rPr lang="en-GB" sz="1600" dirty="0"/>
              <a:t> </a:t>
            </a:r>
            <a:r>
              <a: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(Travelling Ionospheric Disturbances, medium-scale)</a:t>
            </a:r>
          </a:p>
          <a:p>
            <a:r>
              <a:rPr lang="en-GB" sz="1600" dirty="0"/>
              <a:t>☀️</a:t>
            </a:r>
            <a:r>
              <a:rPr lang="en-GB" sz="1600" b="1" dirty="0"/>
              <a:t> </a:t>
            </a:r>
            <a:r>
              <a:rPr lang="en-GB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Storm-time TEC Gradients</a:t>
            </a:r>
            <a:r>
              <a: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(large-scale, abrupt changes)</a:t>
            </a:r>
          </a:p>
        </p:txBody>
      </p:sp>
    </p:spTree>
    <p:extLst>
      <p:ext uri="{BB962C8B-B14F-4D97-AF65-F5344CB8AC3E}">
        <p14:creationId xmlns:p14="http://schemas.microsoft.com/office/powerpoint/2010/main" val="3938946032"/>
      </p:ext>
    </p:extLst>
  </p:cSld>
  <p:clrMapOvr>
    <a:masterClrMapping/>
  </p:clrMapOvr>
</p:sld>
</file>

<file path=ppt/theme/theme1.xml><?xml version="1.0" encoding="utf-8"?>
<a:theme xmlns:a="http://schemas.openxmlformats.org/drawingml/2006/main" name="1_Septentrio_PPT_43 (1)">
  <a:themeElements>
    <a:clrScheme name="Septentrio 2">
      <a:dk1>
        <a:srgbClr val="000000"/>
      </a:dk1>
      <a:lt1>
        <a:srgbClr val="FFFFFF"/>
      </a:lt1>
      <a:dk2>
        <a:srgbClr val="FF9211"/>
      </a:dk2>
      <a:lt2>
        <a:srgbClr val="FFFFFE"/>
      </a:lt2>
      <a:accent1>
        <a:srgbClr val="FD9D41"/>
      </a:accent1>
      <a:accent2>
        <a:srgbClr val="99A0A5"/>
      </a:accent2>
      <a:accent3>
        <a:srgbClr val="007799"/>
      </a:accent3>
      <a:accent4>
        <a:srgbClr val="99A0A5"/>
      </a:accent4>
      <a:accent5>
        <a:srgbClr val="FF9211"/>
      </a:accent5>
      <a:accent6>
        <a:srgbClr val="4A4D55"/>
      </a:accent6>
      <a:hlink>
        <a:srgbClr val="1A6485"/>
      </a:hlink>
      <a:folHlink>
        <a:srgbClr val="124F68"/>
      </a:folHlink>
    </a:clrScheme>
    <a:fontScheme name="Office - klassiek">
      <a:majorFont>
        <a:latin typeface="OpenSans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OpenSans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4" id="{A9FABD91-7A0B-4E32-8DEF-BEA750B3FF4F}" vid="{A4CDD56F-11C1-4263-ACFC-F480EA90BDC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1008</TotalTime>
  <Words>1325</Words>
  <Application>Microsoft Office PowerPoint</Application>
  <PresentationFormat>Widescreen</PresentationFormat>
  <Paragraphs>214</Paragraphs>
  <Slides>14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1_Septentrio_PPT_43 (1)</vt:lpstr>
      <vt:lpstr>Impact of ionospheric activity on (Septentrio) GNSS receivers  NOAA SWPC User Engagement Workshop</vt:lpstr>
      <vt:lpstr>Content</vt:lpstr>
      <vt:lpstr>Why study ionospheric impact on GNSS?</vt:lpstr>
      <vt:lpstr>Ionosphere impact on GNSS signals</vt:lpstr>
      <vt:lpstr>Why is multi-frequency less efficient during solar max?</vt:lpstr>
      <vt:lpstr>Ionosphere challenges to RTK during solar maximum</vt:lpstr>
      <vt:lpstr>(Septentrio) RTK : handling ionosphere errors</vt:lpstr>
      <vt:lpstr>… data-driven development &amp; validation</vt:lpstr>
      <vt:lpstr>Real-world Implications (1)</vt:lpstr>
      <vt:lpstr>Real-world Implications (2)</vt:lpstr>
      <vt:lpstr>Brazil machine automation use cases</vt:lpstr>
      <vt:lpstr>Northern Sweden robotics use case</vt:lpstr>
      <vt:lpstr>Mitigation strategies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Yasmine Hunter</dc:creator>
  <cp:lastModifiedBy>Yasmine Hunter</cp:lastModifiedBy>
  <cp:revision>2</cp:revision>
  <cp:lastPrinted>2025-05-20T10:14:19Z</cp:lastPrinted>
  <dcterms:created xsi:type="dcterms:W3CDTF">2025-05-15T09:53:50Z</dcterms:created>
  <dcterms:modified xsi:type="dcterms:W3CDTF">2025-05-20T14:26:29Z</dcterms:modified>
</cp:coreProperties>
</file>