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4"/>
  </p:sldMasterIdLst>
  <p:notesMasterIdLst>
    <p:notesMasterId r:id="rId18"/>
  </p:notesMasterIdLst>
  <p:handoutMasterIdLst>
    <p:handoutMasterId r:id="rId19"/>
  </p:handoutMasterIdLst>
  <p:sldIdLst>
    <p:sldId id="398" r:id="rId5"/>
    <p:sldId id="404" r:id="rId6"/>
    <p:sldId id="2147473828" r:id="rId7"/>
    <p:sldId id="2147473837" r:id="rId8"/>
    <p:sldId id="2147473829" r:id="rId9"/>
    <p:sldId id="343" r:id="rId10"/>
    <p:sldId id="2147473830" r:id="rId11"/>
    <p:sldId id="2147473834" r:id="rId12"/>
    <p:sldId id="2147473836" r:id="rId13"/>
    <p:sldId id="2147473833" r:id="rId14"/>
    <p:sldId id="2147473838" r:id="rId15"/>
    <p:sldId id="2147473832" r:id="rId16"/>
    <p:sldId id="333" r:id="rId17"/>
  </p:sldIdLst>
  <p:sldSz cx="12188825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rand Guidelines" id="{D48D3A40-CB8B-4B56-887E-8B992BD8F312}">
          <p14:sldIdLst>
            <p14:sldId id="398"/>
          </p14:sldIdLst>
        </p14:section>
        <p14:section name="Precision Agriculture" id="{A927F9D5-E1F6-49CD-92B8-C6EDAEB5409E}">
          <p14:sldIdLst>
            <p14:sldId id="404"/>
            <p14:sldId id="2147473828"/>
            <p14:sldId id="2147473837"/>
            <p14:sldId id="2147473829"/>
            <p14:sldId id="343"/>
            <p14:sldId id="2147473830"/>
          </p14:sldIdLst>
        </p14:section>
        <p14:section name="Space Weather Impacts" id="{BB48FC44-118D-49FB-873D-3264F091E96C}">
          <p14:sldIdLst>
            <p14:sldId id="2147473834"/>
            <p14:sldId id="2147473836"/>
            <p14:sldId id="2147473833"/>
            <p14:sldId id="2147473838"/>
            <p14:sldId id="2147473832"/>
            <p14:sldId id="33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11E400-11E8-7C45-03BF-A850178283A8}" name="Christopher Wolf" initials="CW" userId="S::wolfchristopherl@johndeere.com::d2f2bb11-ba9c-4bd1-b1e1-d136749a522b" providerId="AD"/>
  <p188:author id="{3F745512-2D34-E68F-D795-ABEB5CC28B13}" name="Steve McClellan" initials="SM" userId="S::McclellanStephenR@JohnDeere.com::4734ce60-c911-4d58-87d6-21d885cfb8ab" providerId="AD"/>
  <p188:author id="{0D8E0B94-6158-6E48-8E82-C330B29A98E0}" name="Ian Barton" initials="IB" userId="S::bartonianm@johndeere.com::48ce7be5-cc2d-4f16-bb52-9c0aae2438ce" providerId="AD"/>
  <p188:author id="{52E7ECB1-35F7-E48C-E944-6956FEFE6C4D}" name="Gus Hammer" initials="" userId="S::HammerAugustD@JohnDeere.com::9345bffa-2def-4e6d-a902-39e2bbb4477a" providerId="AD"/>
  <p188:author id="{2A6E5CBE-E411-F86D-D153-EE61987BC8F1}" name="Lisa Masui" initials="LM" userId="S::MasuiLisa@JohnDeere.com::326e5145-d3f6-440a-8a46-5a710f8999f2" providerId="AD"/>
  <p188:author id="{2714EDD3-5816-4D69-9AC7-B2D27DE896F9}" name="Lisa Masui" initials="LM" userId="S::W58ZWCK@johndeere.com::326e5145-d3f6-440a-8a46-5a710f8999f2" providerId="AD"/>
  <p188:author id="{D7E413E8-07B4-9DBA-53A3-C1A0C77E0A87}" name="Brian Thola" initials="BT" userId="S::TholaBrian@JohnDeere.com::f22bb98a-8ae6-4afd-a39d-9481b2745f91" providerId="AD"/>
  <p188:author id="{FE2F0EED-0941-1CB7-103A-5EF610006C03}" name="Brian Thola" initials="BT" userId="S::tholabrian@johndeere.com::f22bb98a-8ae6-4afd-a39d-9481b2745f91" providerId="AD"/>
  <p188:author id="{69F008FC-2D32-4D5D-0776-5F21ADDA7091}" name="Edmundo Beinecke" initials="EB" userId="S::BeineckeEdmundo@JohnDeere.com::d8c1aa6d-d3f4-41d8-9dc2-54268c8759a1" providerId="AD"/>
  <p188:author id="{85CBD9FF-6EE5-2A74-47B8-E33305D7256A}" name="Vasisvaran Gopal (Vasu)" initials="VG(" userId="S::GopalVasisvaran@JohnDeere.com::f055db30-9d6a-4020-993e-48ca96c93f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196B24"/>
    <a:srgbClr val="E97132"/>
    <a:srgbClr val="156082"/>
    <a:srgbClr val="CCCCCC"/>
    <a:srgbClr val="FFF5A2"/>
    <a:srgbClr val="FFF173"/>
    <a:srgbClr val="999999"/>
    <a:srgbClr val="6666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5AAC99-2DFB-4F41-8AE3-94DA16B79378}" v="227" dt="2025-05-20T14:40:00.055"/>
    <p1510:client id="{B940CD5E-190A-43EB-BDCE-0C0B37A182F1}" v="2" dt="2025-05-20T17:08:16.7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89" autoAdjust="0"/>
  </p:normalViewPr>
  <p:slideViewPr>
    <p:cSldViewPr snapToGrid="0">
      <p:cViewPr varScale="1">
        <p:scale>
          <a:sx n="100" d="100"/>
          <a:sy n="100" d="100"/>
        </p:scale>
        <p:origin x="8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mundo Beinecke" userId="d8c1aa6d-d3f4-41d8-9dc2-54268c8759a1" providerId="ADAL" clId="{B940CD5E-190A-43EB-BDCE-0C0B37A182F1}"/>
    <pc:docChg chg="undo custSel modSld">
      <pc:chgData name="Edmundo Beinecke" userId="d8c1aa6d-d3f4-41d8-9dc2-54268c8759a1" providerId="ADAL" clId="{B940CD5E-190A-43EB-BDCE-0C0B37A182F1}" dt="2025-05-20T17:34:43.057" v="393" actId="313"/>
      <pc:docMkLst>
        <pc:docMk/>
      </pc:docMkLst>
      <pc:sldChg chg="modSp mod">
        <pc:chgData name="Edmundo Beinecke" userId="d8c1aa6d-d3f4-41d8-9dc2-54268c8759a1" providerId="ADAL" clId="{B940CD5E-190A-43EB-BDCE-0C0B37A182F1}" dt="2025-05-20T16:20:41.015" v="18" actId="1076"/>
        <pc:sldMkLst>
          <pc:docMk/>
          <pc:sldMk cId="725505255" sldId="2147473828"/>
        </pc:sldMkLst>
        <pc:spChg chg="mod">
          <ac:chgData name="Edmundo Beinecke" userId="d8c1aa6d-d3f4-41d8-9dc2-54268c8759a1" providerId="ADAL" clId="{B940CD5E-190A-43EB-BDCE-0C0B37A182F1}" dt="2025-05-20T16:20:41.015" v="18" actId="1076"/>
          <ac:spMkLst>
            <pc:docMk/>
            <pc:sldMk cId="725505255" sldId="2147473828"/>
            <ac:spMk id="3" creationId="{1EA18566-9DCD-4631-DE75-C32FD23F1C74}"/>
          </ac:spMkLst>
        </pc:spChg>
      </pc:sldChg>
      <pc:sldChg chg="addSp delSp modSp mod">
        <pc:chgData name="Edmundo Beinecke" userId="d8c1aa6d-d3f4-41d8-9dc2-54268c8759a1" providerId="ADAL" clId="{B940CD5E-190A-43EB-BDCE-0C0B37A182F1}" dt="2025-05-20T17:34:43.057" v="393" actId="313"/>
        <pc:sldMkLst>
          <pc:docMk/>
          <pc:sldMk cId="2770999514" sldId="2147473838"/>
        </pc:sldMkLst>
        <pc:spChg chg="mod">
          <ac:chgData name="Edmundo Beinecke" userId="d8c1aa6d-d3f4-41d8-9dc2-54268c8759a1" providerId="ADAL" clId="{B940CD5E-190A-43EB-BDCE-0C0B37A182F1}" dt="2025-05-20T17:34:43.057" v="393" actId="313"/>
          <ac:spMkLst>
            <pc:docMk/>
            <pc:sldMk cId="2770999514" sldId="2147473838"/>
            <ac:spMk id="9" creationId="{FFBE7523-536E-9AFA-B0F8-D9AC1C437690}"/>
          </ac:spMkLst>
        </pc:spChg>
        <pc:picChg chg="add del mod">
          <ac:chgData name="Edmundo Beinecke" userId="d8c1aa6d-d3f4-41d8-9dc2-54268c8759a1" providerId="ADAL" clId="{B940CD5E-190A-43EB-BDCE-0C0B37A182F1}" dt="2025-05-20T17:07:34.488" v="87" actId="22"/>
          <ac:picMkLst>
            <pc:docMk/>
            <pc:sldMk cId="2770999514" sldId="2147473838"/>
            <ac:picMk id="5" creationId="{8731A74E-1033-9C02-1821-ED76F8CABCA8}"/>
          </ac:picMkLst>
        </pc:picChg>
        <pc:picChg chg="add del mod">
          <ac:chgData name="Edmundo Beinecke" userId="d8c1aa6d-d3f4-41d8-9dc2-54268c8759a1" providerId="ADAL" clId="{B940CD5E-190A-43EB-BDCE-0C0B37A182F1}" dt="2025-05-20T17:07:31.721" v="81" actId="22"/>
          <ac:picMkLst>
            <pc:docMk/>
            <pc:sldMk cId="2770999514" sldId="2147473838"/>
            <ac:picMk id="7" creationId="{62444AC1-1559-19CF-DDA2-BB87A8C22096}"/>
          </ac:picMkLst>
        </pc:picChg>
        <pc:picChg chg="add del mod">
          <ac:chgData name="Edmundo Beinecke" userId="d8c1aa6d-d3f4-41d8-9dc2-54268c8759a1" providerId="ADAL" clId="{B940CD5E-190A-43EB-BDCE-0C0B37A182F1}" dt="2025-05-20T17:11:04.868" v="102" actId="478"/>
          <ac:picMkLst>
            <pc:docMk/>
            <pc:sldMk cId="2770999514" sldId="2147473838"/>
            <ac:picMk id="8" creationId="{133929D2-DBED-F739-8804-0060F00A1CA3}"/>
          </ac:picMkLst>
        </pc:picChg>
        <pc:picChg chg="add del mod">
          <ac:chgData name="Edmundo Beinecke" userId="d8c1aa6d-d3f4-41d8-9dc2-54268c8759a1" providerId="ADAL" clId="{B940CD5E-190A-43EB-BDCE-0C0B37A182F1}" dt="2025-05-20T17:09:38.952" v="97" actId="478"/>
          <ac:picMkLst>
            <pc:docMk/>
            <pc:sldMk cId="2770999514" sldId="2147473838"/>
            <ac:picMk id="10" creationId="{DF67FC84-7D81-7A2C-6C23-036EAB422D8B}"/>
          </ac:picMkLst>
        </pc:picChg>
        <pc:picChg chg="add del mod">
          <ac:chgData name="Edmundo Beinecke" userId="d8c1aa6d-d3f4-41d8-9dc2-54268c8759a1" providerId="ADAL" clId="{B940CD5E-190A-43EB-BDCE-0C0B37A182F1}" dt="2025-05-20T17:12:10.192" v="110" actId="478"/>
          <ac:picMkLst>
            <pc:docMk/>
            <pc:sldMk cId="2770999514" sldId="2147473838"/>
            <ac:picMk id="12" creationId="{E265F586-D111-7629-1A34-AF77A3FA118C}"/>
          </ac:picMkLst>
        </pc:picChg>
        <pc:picChg chg="add mod">
          <ac:chgData name="Edmundo Beinecke" userId="d8c1aa6d-d3f4-41d8-9dc2-54268c8759a1" providerId="ADAL" clId="{B940CD5E-190A-43EB-BDCE-0C0B37A182F1}" dt="2025-05-20T17:12:28.337" v="115" actId="14100"/>
          <ac:picMkLst>
            <pc:docMk/>
            <pc:sldMk cId="2770999514" sldId="2147473838"/>
            <ac:picMk id="14" creationId="{9005F0EA-B097-4A0E-D6CB-C299E9CEE26C}"/>
          </ac:picMkLst>
        </pc:picChg>
        <pc:picChg chg="del mod">
          <ac:chgData name="Edmundo Beinecke" userId="d8c1aa6d-d3f4-41d8-9dc2-54268c8759a1" providerId="ADAL" clId="{B940CD5E-190A-43EB-BDCE-0C0B37A182F1}" dt="2025-05-20T17:03:39.953" v="63" actId="478"/>
          <ac:picMkLst>
            <pc:docMk/>
            <pc:sldMk cId="2770999514" sldId="2147473838"/>
            <ac:picMk id="16" creationId="{ADF67592-588C-BC8B-50F6-5502E1E7CBF1}"/>
          </ac:picMkLst>
        </pc:picChg>
        <pc:picChg chg="add mod">
          <ac:chgData name="Edmundo Beinecke" userId="d8c1aa6d-d3f4-41d8-9dc2-54268c8759a1" providerId="ADAL" clId="{B940CD5E-190A-43EB-BDCE-0C0B37A182F1}" dt="2025-05-20T17:12:32.030" v="116" actId="14100"/>
          <ac:picMkLst>
            <pc:docMk/>
            <pc:sldMk cId="2770999514" sldId="2147473838"/>
            <ac:picMk id="17" creationId="{152EA2B5-FB3F-AA1C-87B3-6A21C60AE473}"/>
          </ac:picMkLst>
        </pc:picChg>
        <pc:picChg chg="add del mod">
          <ac:chgData name="Edmundo Beinecke" userId="d8c1aa6d-d3f4-41d8-9dc2-54268c8759a1" providerId="ADAL" clId="{B940CD5E-190A-43EB-BDCE-0C0B37A182F1}" dt="2025-05-20T17:07:46.575" v="92" actId="21"/>
          <ac:picMkLst>
            <pc:docMk/>
            <pc:sldMk cId="2770999514" sldId="2147473838"/>
            <ac:picMk id="26" creationId="{DF67FC84-7D81-7A2C-6C23-036EAB422D8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AFB29B-1E49-8453-C0E7-A14FECC5AE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4CC2A-29DF-52AA-2888-C82B388238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D86B4-728D-4B80-81CE-11FFF16B47E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9ABD0-DD11-35CA-BA72-A7956CD80D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561F2-201E-3F26-4E0E-D1CC4DB163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5B5B2-3DE1-4EF6-BCFF-46DE95DE9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474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F00EBA6F-7B3C-40A0-A697-58A8078237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244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EBA6F-7B3C-40A0-A697-58A80782371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74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EBA6F-7B3C-40A0-A697-58A80782371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90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7AB21-8E4B-7C02-43D4-142DF3510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822E3F-7A4C-165C-08EA-22EF8C0C55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FA24FE-C933-8BBC-A3E7-8E555D29B1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E9134-F44C-9E5F-B970-5E40B9DE44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EBA6F-7B3C-40A0-A697-58A80782371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49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EBA6F-7B3C-40A0-A697-58A80782371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1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EBA6F-7B3C-40A0-A697-58A80782371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27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een an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5393CB-4756-A79A-58C5-6CF2AF7E32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2274" y="254889"/>
            <a:ext cx="2876551" cy="115519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F3FE78-EAC4-EBA4-1086-8F85F6522F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9825" y="463549"/>
            <a:ext cx="7661275" cy="431801"/>
          </a:xfrm>
        </p:spPr>
        <p:txBody>
          <a:bodyPr>
            <a:normAutofit/>
          </a:bodyPr>
          <a:lstStyle>
            <a:lvl1pPr algn="l">
              <a:lnSpc>
                <a:spcPts val="2600"/>
              </a:lnSpc>
              <a:defRPr sz="2600" spc="4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93EC3E00-053F-A22B-5703-0BC512518E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9825" y="916353"/>
            <a:ext cx="7661275" cy="455247"/>
          </a:xfrm>
        </p:spPr>
        <p:txBody>
          <a:bodyPr/>
          <a:lstStyle>
            <a:lvl1pPr>
              <a:lnSpc>
                <a:spcPts val="1800"/>
              </a:lnSpc>
              <a:spcBef>
                <a:spcPts val="0"/>
              </a:spcBef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B539A2-DC61-836B-A33A-4F92C737B7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3" r="383" b="15916"/>
          <a:stretch/>
        </p:blipFill>
        <p:spPr>
          <a:xfrm>
            <a:off x="0" y="1371600"/>
            <a:ext cx="121888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3159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eme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6" y="396875"/>
            <a:ext cx="8788400" cy="498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39826" y="1536700"/>
            <a:ext cx="8788400" cy="1441450"/>
          </a:xfrm>
        </p:spPr>
        <p:txBody>
          <a:bodyPr/>
          <a:lstStyle>
            <a:lvl1pPr>
              <a:defRPr sz="2000" b="0" baseline="0"/>
            </a:lvl1pPr>
            <a:lvl2pPr marL="320040" indent="-228600">
              <a:buFont typeface=".AppleSystemUIFont" charset="-120"/>
              <a:buChar char="–"/>
              <a:defRPr sz="2000" b="0" baseline="0"/>
            </a:lvl2pPr>
            <a:lvl3pPr marL="320040" indent="-201168">
              <a:buFont typeface=".AppleSystemUIFont" charset="-120"/>
              <a:buChar char="–"/>
              <a:defRPr sz="2000" baseline="0"/>
            </a:lvl3pPr>
            <a:lvl4pPr marL="640080" indent="-201168">
              <a:buFont typeface="Arial" charset="0"/>
              <a:buChar char="•"/>
              <a:defRPr sz="2000" baseline="0"/>
            </a:lvl4pPr>
            <a:lvl5pPr marL="969264" indent="-201168">
              <a:buFont typeface=".AppleSystemUIFont" charset="-120"/>
              <a:buChar char="–"/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139825" y="822325"/>
            <a:ext cx="8788400" cy="4508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0" y="3206750"/>
            <a:ext cx="12188825" cy="319405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photo, video</a:t>
            </a:r>
            <a:br>
              <a:rPr lang="en-US"/>
            </a:br>
            <a:r>
              <a:rPr lang="en-US"/>
              <a:t>or other graphic here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6" y="396875"/>
            <a:ext cx="8788400" cy="498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200"/>
            <a:ext cx="4127500" cy="209715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anchor="ctr" anchorCtr="0"/>
          <a:lstStyle>
            <a:lvl1pPr algn="ctr">
              <a:defRPr sz="2399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Photo Area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368800" y="1600200"/>
            <a:ext cx="3441700" cy="209715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anchor="ctr" anchorCtr="0"/>
          <a:lstStyle>
            <a:lvl1pPr algn="ctr">
              <a:defRPr sz="2399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Photo Area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045450" y="1600200"/>
            <a:ext cx="4143375" cy="209715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anchor="ctr" anchorCtr="0"/>
          <a:lstStyle>
            <a:lvl1pPr algn="ctr">
              <a:defRPr sz="2399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Photo Area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69925" y="4025590"/>
            <a:ext cx="3457575" cy="2152960"/>
          </a:xfrm>
        </p:spPr>
        <p:txBody>
          <a:bodyPr/>
          <a:lstStyle>
            <a:lvl1pPr>
              <a:defRPr sz="1800" b="0" baseline="0"/>
            </a:lvl1pPr>
            <a:lvl2pPr marL="0" indent="0">
              <a:buFontTx/>
              <a:buNone/>
              <a:defRPr sz="1800" b="0" baseline="0"/>
            </a:lvl2pPr>
            <a:lvl3pPr marL="320040" indent="-201168">
              <a:buFont typeface=".AppleSystemUIFont" charset="-120"/>
              <a:buChar char="–"/>
              <a:defRPr sz="2000" baseline="0"/>
            </a:lvl3pPr>
            <a:lvl4pPr marL="640080" indent="-201168">
              <a:defRPr sz="2000" baseline="0"/>
            </a:lvl4pPr>
            <a:lvl5pPr marL="960120" indent="-201168">
              <a:buFont typeface=".AppleSystemUIFont" charset="-120"/>
              <a:buChar char="–"/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8"/>
          </p:nvPr>
        </p:nvSpPr>
        <p:spPr>
          <a:xfrm>
            <a:off x="4368799" y="4025590"/>
            <a:ext cx="3457575" cy="2152960"/>
          </a:xfrm>
        </p:spPr>
        <p:txBody>
          <a:bodyPr/>
          <a:lstStyle>
            <a:lvl1pPr>
              <a:defRPr sz="1800" b="0" baseline="0"/>
            </a:lvl1pPr>
            <a:lvl2pPr marL="0" indent="0">
              <a:buFontTx/>
              <a:buNone/>
              <a:defRPr sz="1800" b="0" baseline="0"/>
            </a:lvl2pPr>
            <a:lvl3pPr marL="320040" indent="-201168">
              <a:buFont typeface=".AppleSystemUIFont" charset="-120"/>
              <a:buChar char="–"/>
              <a:defRPr sz="2000" baseline="0"/>
            </a:lvl3pPr>
            <a:lvl4pPr marL="640080" indent="-201168">
              <a:defRPr sz="2000" baseline="0"/>
            </a:lvl4pPr>
            <a:lvl5pPr marL="960120" indent="-201168">
              <a:buFont typeface=".AppleSystemUIFont" charset="-120"/>
              <a:buChar char="–"/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9"/>
          </p:nvPr>
        </p:nvSpPr>
        <p:spPr>
          <a:xfrm>
            <a:off x="8045450" y="4025590"/>
            <a:ext cx="3457575" cy="2152960"/>
          </a:xfrm>
        </p:spPr>
        <p:txBody>
          <a:bodyPr/>
          <a:lstStyle>
            <a:lvl1pPr>
              <a:defRPr sz="1800" b="0" baseline="0"/>
            </a:lvl1pPr>
            <a:lvl2pPr marL="0" indent="0">
              <a:buFontTx/>
              <a:buNone/>
              <a:defRPr sz="1800" b="0" baseline="0"/>
            </a:lvl2pPr>
            <a:lvl3pPr marL="320040" indent="-201168">
              <a:buFont typeface=".AppleSystemUIFont" charset="-120"/>
              <a:buChar char="–"/>
              <a:defRPr sz="2000" baseline="0"/>
            </a:lvl3pPr>
            <a:lvl4pPr marL="640080" indent="-201168">
              <a:defRPr sz="2000" baseline="0"/>
            </a:lvl4pPr>
            <a:lvl5pPr marL="960120" indent="-201168">
              <a:buFont typeface=".AppleSystemUIFont" charset="-120"/>
              <a:buChar char="–"/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1139825" y="822325"/>
            <a:ext cx="8788400" cy="4508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396875"/>
            <a:ext cx="5407025" cy="498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39825" y="1536700"/>
            <a:ext cx="5407025" cy="4641850"/>
          </a:xfrm>
        </p:spPr>
        <p:txBody>
          <a:bodyPr/>
          <a:lstStyle>
            <a:lvl1pPr>
              <a:spcBef>
                <a:spcPts val="1200"/>
              </a:spcBef>
              <a:defRPr sz="2000" b="1" baseline="0"/>
            </a:lvl1pPr>
            <a:lvl2pPr marL="0" indent="0">
              <a:buFontTx/>
              <a:buNone/>
              <a:defRPr sz="2000" baseline="0"/>
            </a:lvl2pPr>
            <a:lvl3pPr marL="320040" indent="-201168">
              <a:buFont typeface=".AppleSystemUIFont" charset="-120"/>
              <a:buChar char="–"/>
              <a:defRPr sz="2000" baseline="0"/>
            </a:lvl3pPr>
            <a:lvl4pPr marL="640080" indent="-201168">
              <a:defRPr sz="2000" baseline="0"/>
            </a:lvl4pPr>
            <a:lvl5pPr marL="960120" indent="-201168">
              <a:buFont typeface=".AppleSystemUIFont" charset="-120"/>
              <a:buChar char="–"/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1139825" y="822324"/>
            <a:ext cx="5407025" cy="549275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775450" y="0"/>
            <a:ext cx="5413374" cy="297815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photo, video</a:t>
            </a:r>
            <a:br>
              <a:rPr lang="en-US"/>
            </a:br>
            <a:r>
              <a:rPr lang="en-US"/>
              <a:t>or other graphic here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6775451" y="3200400"/>
            <a:ext cx="5413374" cy="320040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photo, video</a:t>
            </a:r>
            <a:br>
              <a:rPr lang="en-US"/>
            </a:br>
            <a:r>
              <a:rPr lang="en-US"/>
              <a:t>or other graphic here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6" y="396875"/>
            <a:ext cx="8788400" cy="498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1139825" y="822325"/>
            <a:ext cx="8788400" cy="4508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6775451" y="1600200"/>
            <a:ext cx="5413374" cy="480060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photo, video</a:t>
            </a:r>
            <a:br>
              <a:rPr lang="en-US"/>
            </a:br>
            <a:r>
              <a:rPr lang="en-US"/>
              <a:t>or other graphic here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0" y="1600200"/>
            <a:ext cx="6546850" cy="480060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photo, video</a:t>
            </a:r>
            <a:br>
              <a:rPr lang="en-US"/>
            </a:br>
            <a:r>
              <a:rPr lang="en-US"/>
              <a:t>or other graphic here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6" y="396875"/>
            <a:ext cx="8788400" cy="498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139825" y="822325"/>
            <a:ext cx="8788400" cy="4508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-1" y="1600200"/>
            <a:ext cx="7673975" cy="480060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photo, video</a:t>
            </a:r>
            <a:br>
              <a:rPr lang="en-US"/>
            </a:br>
            <a:r>
              <a:rPr lang="en-US"/>
              <a:t>or other graphic here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7902576" y="1600200"/>
            <a:ext cx="4286248" cy="203200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photo, video</a:t>
            </a:r>
            <a:br>
              <a:rPr lang="en-US"/>
            </a:br>
            <a:r>
              <a:rPr lang="en-US"/>
              <a:t>or other graphic here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7902575" y="3860800"/>
            <a:ext cx="4286249" cy="254000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photo, video</a:t>
            </a:r>
            <a:br>
              <a:rPr lang="en-US"/>
            </a:br>
            <a:r>
              <a:rPr lang="en-US"/>
              <a:t>or other graphic here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6" y="396875"/>
            <a:ext cx="8788400" cy="498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139825" y="822325"/>
            <a:ext cx="8788400" cy="4508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1139825" y="1606551"/>
            <a:ext cx="9915524" cy="4571999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 anchorCtr="1"/>
          <a:lstStyle>
            <a:lvl1pPr algn="ct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photo, video</a:t>
            </a:r>
            <a:br>
              <a:rPr lang="en-US"/>
            </a:br>
            <a:r>
              <a:rPr lang="en-US"/>
              <a:t>or other graphic here.</a:t>
            </a:r>
          </a:p>
          <a:p>
            <a:endParaRPr lang="en-US"/>
          </a:p>
          <a:p>
            <a:r>
              <a:rPr lang="en-US"/>
              <a:t>Tips: Charts should not fill the slide.</a:t>
            </a:r>
          </a:p>
          <a:p>
            <a:r>
              <a:rPr lang="en-US"/>
              <a:t>Leave space around charts to make them</a:t>
            </a:r>
            <a:br>
              <a:rPr lang="en-US"/>
            </a:br>
            <a:r>
              <a:rPr lang="en-US"/>
              <a:t>more comfortable to read.</a:t>
            </a:r>
          </a:p>
          <a:p>
            <a:r>
              <a:rPr lang="en-US"/>
              <a:t>Don’t extend charts beyond this box.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6" y="396875"/>
            <a:ext cx="8788400" cy="498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139825" y="822325"/>
            <a:ext cx="8788400" cy="4508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139825" y="1606550"/>
            <a:ext cx="8788400" cy="1470025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400" b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39825" y="3121025"/>
            <a:ext cx="8788400" cy="1685925"/>
          </a:xfrm>
        </p:spPr>
        <p:txBody>
          <a:bodyPr anchor="t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sp>
        <p:nvSpPr>
          <p:cNvPr id="5" name="Content Placeholder 20"/>
          <p:cNvSpPr>
            <a:spLocks noGrp="1"/>
          </p:cNvSpPr>
          <p:nvPr>
            <p:ph sz="quarter" idx="12" hasCustomPrompt="1"/>
          </p:nvPr>
        </p:nvSpPr>
        <p:spPr>
          <a:xfrm>
            <a:off x="908050" y="-1"/>
            <a:ext cx="3616323" cy="685754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/>
          <a:lstStyle/>
          <a:p>
            <a:pPr lvl="0"/>
            <a:r>
              <a:rPr lang="en-US"/>
              <a:t>  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139825" y="638175"/>
            <a:ext cx="3152775" cy="39687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000" b="0" cap="none">
                <a:solidFill>
                  <a:schemeClr val="accent1"/>
                </a:solidFill>
              </a:defRPr>
            </a:lvl1pPr>
          </a:lstStyle>
          <a:p>
            <a:r>
              <a:rPr lang="en-US"/>
              <a:t>JUMP HEAD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39825" y="3133725"/>
            <a:ext cx="3152775" cy="3044825"/>
          </a:xfrm>
        </p:spPr>
        <p:txBody>
          <a:bodyPr anchor="t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139825" y="1504950"/>
            <a:ext cx="3152775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000" b="0" i="0" cap="none" spc="40" baseline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kern="0">
                <a:solidFill>
                  <a:schemeClr val="accent1"/>
                </a:solidFill>
              </a:rPr>
              <a:t>An option for divider slides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_Green and Yell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189" y="2266638"/>
            <a:ext cx="6178296" cy="18989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A56B-97DF-404F-BD92-7853E99C6272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4418-6889-4AF9-A683-4B55A6372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77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463" y="1444754"/>
            <a:ext cx="11137900" cy="450202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900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396875"/>
            <a:ext cx="8788401" cy="498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9826" y="1536700"/>
            <a:ext cx="8788400" cy="4641850"/>
          </a:xfrm>
        </p:spPr>
        <p:txBody>
          <a:bodyPr/>
          <a:lstStyle>
            <a:lvl1pPr>
              <a:defRPr sz="2000" baseline="0"/>
            </a:lvl1pPr>
            <a:lvl2pPr>
              <a:defRPr sz="2000" baseline="0"/>
            </a:lvl2pPr>
            <a:lvl3pPr indent="-201168">
              <a:defRPr sz="2000" baseline="0"/>
            </a:lvl3pPr>
            <a:lvl4pPr indent="-228600">
              <a:defRPr sz="2000" baseline="0"/>
            </a:lvl4pPr>
            <a:lvl5pPr indent="-201168"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139825" y="822325"/>
            <a:ext cx="8788401" cy="4508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with Bold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6" y="396875"/>
            <a:ext cx="8788400" cy="498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9826" y="1536700"/>
            <a:ext cx="8788400" cy="4641850"/>
          </a:xfrm>
        </p:spPr>
        <p:txBody>
          <a:bodyPr/>
          <a:lstStyle>
            <a:lvl1pPr>
              <a:defRPr sz="2000" b="1" baseline="0"/>
            </a:lvl1pPr>
            <a:lvl2pPr marL="0" indent="0">
              <a:buFontTx/>
              <a:buNone/>
              <a:defRPr sz="2000" baseline="0"/>
            </a:lvl2pPr>
            <a:lvl3pPr marL="320040" marR="0" indent="-2286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.AppleSystemUIFont" charset="-120"/>
              <a:buChar char="–"/>
              <a:tabLst/>
              <a:defRPr sz="2000" baseline="0"/>
            </a:lvl3pPr>
            <a:lvl4pPr marL="640080" indent="-201168">
              <a:buFont typeface="Arial" charset="0"/>
              <a:buChar char="•"/>
              <a:defRPr sz="2000" baseline="0"/>
            </a:lvl4pPr>
            <a:lvl5pPr marL="969264" indent="-228600">
              <a:buFont typeface=".AppleSystemUIFont" charset="-120"/>
              <a:buChar char="–"/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139825" y="822325"/>
            <a:ext cx="8788401" cy="4508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6" y="396875"/>
            <a:ext cx="8788400" cy="498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39825" y="1536700"/>
            <a:ext cx="4283075" cy="4641850"/>
          </a:xfrm>
        </p:spPr>
        <p:txBody>
          <a:bodyPr/>
          <a:lstStyle>
            <a:lvl1pPr>
              <a:defRPr sz="2000" b="0" baseline="0"/>
            </a:lvl1pPr>
            <a:lvl2pPr marL="320040" indent="-228600">
              <a:buFont typeface=".AppleSystemUIFont" charset="-120"/>
              <a:buChar char="–"/>
              <a:defRPr sz="2000" b="0" baseline="0"/>
            </a:lvl2pPr>
            <a:lvl3pPr marL="320040" indent="-201168">
              <a:buFont typeface=".AppleSystemUIFont" charset="-120"/>
              <a:buChar char="–"/>
              <a:defRPr sz="2000" baseline="0"/>
            </a:lvl3pPr>
            <a:lvl4pPr marL="640080" indent="-201168">
              <a:buFont typeface="Arial" charset="0"/>
              <a:buChar char="•"/>
              <a:defRPr sz="2000" baseline="0"/>
            </a:lvl4pPr>
            <a:lvl5pPr marL="969264" indent="-201168">
              <a:buFont typeface=".AppleSystemUIFont" charset="-120"/>
              <a:buChar char="–"/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5648325" y="1536700"/>
            <a:ext cx="4279900" cy="4641850"/>
          </a:xfrm>
        </p:spPr>
        <p:txBody>
          <a:bodyPr/>
          <a:lstStyle>
            <a:lvl1pPr>
              <a:defRPr sz="2000" b="0" baseline="0"/>
            </a:lvl1pPr>
            <a:lvl2pPr marL="320040" indent="-228600">
              <a:buFont typeface=".AppleSystemUIFont" charset="-120"/>
              <a:buChar char="–"/>
              <a:defRPr sz="2000" b="0" baseline="0"/>
            </a:lvl2pPr>
            <a:lvl3pPr marL="320040" indent="-201168">
              <a:buFont typeface=".AppleSystemUIFont" charset="-120"/>
              <a:buChar char="–"/>
              <a:defRPr sz="2000" baseline="0"/>
            </a:lvl3pPr>
            <a:lvl4pPr marL="640080" indent="-201168">
              <a:buFont typeface="Arial" charset="0"/>
              <a:buChar char="•"/>
              <a:defRPr sz="2000" baseline="0"/>
            </a:lvl4pPr>
            <a:lvl5pPr marL="969264" indent="-201168">
              <a:buFont typeface=".AppleSystemUIFont" charset="-120"/>
              <a:buChar char="–"/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139825" y="822325"/>
            <a:ext cx="8788400" cy="4508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Bold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396875"/>
            <a:ext cx="8788401" cy="498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39825" y="1536700"/>
            <a:ext cx="4283075" cy="4641850"/>
          </a:xfrm>
        </p:spPr>
        <p:txBody>
          <a:bodyPr/>
          <a:lstStyle>
            <a:lvl1pPr>
              <a:defRPr sz="2000" b="1" baseline="0"/>
            </a:lvl1pPr>
            <a:lvl2pPr marL="0" indent="0">
              <a:buFontTx/>
              <a:buNone/>
              <a:defRPr sz="2000" baseline="0"/>
            </a:lvl2pPr>
            <a:lvl3pPr marL="320040" indent="-201168">
              <a:buFont typeface=".AppleSystemUIFont" charset="-120"/>
              <a:buChar char="–"/>
              <a:defRPr sz="2000" baseline="0"/>
            </a:lvl3pPr>
            <a:lvl4pPr marL="640080" indent="-201168">
              <a:defRPr sz="2000" baseline="0"/>
            </a:lvl4pPr>
            <a:lvl5pPr marL="960120" indent="-201168">
              <a:buFont typeface=".AppleSystemUIFont" charset="-120"/>
              <a:buChar char="–"/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5648326" y="1536700"/>
            <a:ext cx="4279900" cy="4641850"/>
          </a:xfrm>
        </p:spPr>
        <p:txBody>
          <a:bodyPr/>
          <a:lstStyle>
            <a:lvl1pPr>
              <a:defRPr sz="2000" b="1" baseline="0"/>
            </a:lvl1pPr>
            <a:lvl2pPr marL="0" indent="0">
              <a:buFontTx/>
              <a:buNone/>
              <a:defRPr sz="2000" baseline="0"/>
            </a:lvl2pPr>
            <a:lvl3pPr marL="320040" indent="-201168">
              <a:buFont typeface=".AppleSystemUIFont" charset="-120"/>
              <a:buChar char="–"/>
              <a:defRPr sz="2000" baseline="0"/>
            </a:lvl3pPr>
            <a:lvl4pPr marL="640080" indent="-201168">
              <a:defRPr sz="2000" baseline="0"/>
            </a:lvl4pPr>
            <a:lvl5pPr marL="960120" indent="-201168">
              <a:buFont typeface=".AppleSystemUIFont" charset="-120"/>
              <a:buChar char="–"/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139825" y="822325"/>
            <a:ext cx="8788401" cy="4508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6" y="396875"/>
            <a:ext cx="8788400" cy="498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139825" y="822325"/>
            <a:ext cx="8788402" cy="4508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-1" y="1600200"/>
            <a:ext cx="12188825" cy="480060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photo, video</a:t>
            </a:r>
            <a:br>
              <a:rPr lang="en-US"/>
            </a:br>
            <a:r>
              <a:rPr lang="en-US"/>
              <a:t>or other graphic here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396875"/>
            <a:ext cx="5407025" cy="498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39825" y="1536700"/>
            <a:ext cx="5407025" cy="4641850"/>
          </a:xfrm>
        </p:spPr>
        <p:txBody>
          <a:bodyPr/>
          <a:lstStyle>
            <a:lvl1pPr>
              <a:defRPr sz="2000" b="1" baseline="0"/>
            </a:lvl1pPr>
            <a:lvl2pPr marL="0" indent="0">
              <a:buFontTx/>
              <a:buNone/>
              <a:defRPr sz="2000" baseline="0"/>
            </a:lvl2pPr>
            <a:lvl3pPr marL="320040" indent="-201168">
              <a:buFont typeface=".AppleSystemUIFont" charset="-120"/>
              <a:buChar char="–"/>
              <a:defRPr sz="2000" baseline="0"/>
            </a:lvl3pPr>
            <a:lvl4pPr marL="640080" indent="-201168">
              <a:defRPr sz="2000" baseline="0"/>
            </a:lvl4pPr>
            <a:lvl5pPr marL="960120" indent="-201168">
              <a:buFont typeface=".AppleSystemUIFont" charset="-120"/>
              <a:buChar char="–"/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139825" y="822325"/>
            <a:ext cx="5407025" cy="4508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775450" y="0"/>
            <a:ext cx="5413374" cy="640080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photo, video</a:t>
            </a:r>
            <a:br>
              <a:rPr lang="en-US"/>
            </a:br>
            <a:r>
              <a:rPr lang="en-US"/>
              <a:t>or other graphic here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Sma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6" y="396875"/>
            <a:ext cx="8788400" cy="498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39824" y="1536700"/>
            <a:ext cx="5407026" cy="4641850"/>
          </a:xfrm>
        </p:spPr>
        <p:txBody>
          <a:bodyPr/>
          <a:lstStyle>
            <a:lvl1pPr>
              <a:defRPr sz="2000" b="1" baseline="0"/>
            </a:lvl1pPr>
            <a:lvl2pPr marL="0" indent="0">
              <a:buFontTx/>
              <a:buNone/>
              <a:defRPr sz="2000" baseline="0"/>
            </a:lvl2pPr>
            <a:lvl3pPr marL="320040" indent="-201168">
              <a:buFont typeface=".AppleSystemUIFont" charset="-120"/>
              <a:buChar char="–"/>
              <a:defRPr sz="2000" baseline="0"/>
            </a:lvl3pPr>
            <a:lvl4pPr marL="640080" indent="-201168">
              <a:defRPr sz="2000" baseline="0"/>
            </a:lvl4pPr>
            <a:lvl5pPr marL="960120" indent="-201168">
              <a:buFont typeface=".AppleSystemUIFont" charset="-120"/>
              <a:buChar char="–"/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139825" y="822325"/>
            <a:ext cx="8788401" cy="4508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775450" y="1600200"/>
            <a:ext cx="5413374" cy="296545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photo, video</a:t>
            </a:r>
            <a:br>
              <a:rPr lang="en-US"/>
            </a:br>
            <a:r>
              <a:rPr lang="en-US"/>
              <a:t>or other graphic here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39825" y="396875"/>
            <a:ext cx="99155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9825" y="1543050"/>
            <a:ext cx="9915525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err="1">
              <a:latin typeface="Verdana"/>
              <a:cs typeface="Verdana"/>
            </a:endParaRPr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1487978" y="6477000"/>
            <a:ext cx="5557348" cy="276226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kern="400" spc="50" baseline="0">
                <a:solidFill>
                  <a:srgbClr val="666666"/>
                </a:solidFill>
              </a:defRPr>
            </a:lvl1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400" cap="none" spc="51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John Deere | NOAA | </a:t>
            </a:r>
            <a:r>
              <a:rPr kumimoji="0" lang="en-US" sz="1000" b="0" i="0" u="none" strike="noStrike" kern="400" cap="none" spc="51" normalizeH="0" baseline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GNSS User Engagement</a:t>
            </a:r>
            <a:r>
              <a:rPr kumimoji="0" lang="en-US" sz="1000" b="0" i="0" u="none" strike="noStrike" kern="400" cap="none" spc="51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| </a:t>
            </a:r>
            <a:fld id="{75C92E45-7D16-4FD1-9F7F-76CB18E4E7F5}" type="datetime1">
              <a:rPr kumimoji="0" lang="en-US" sz="1000" b="0" i="0" u="none" strike="noStrike" kern="400" cap="none" spc="51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5/20/2025</a:t>
            </a:fld>
            <a:endParaRPr kumimoji="0" lang="en-US" sz="1000" b="0" i="0" u="none" strike="noStrike" kern="400" cap="none" spc="51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139825" y="6477000"/>
            <a:ext cx="348153" cy="276226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kern="400" spc="50" baseline="0">
                <a:solidFill>
                  <a:srgbClr val="666666"/>
                </a:solidFill>
              </a:defRPr>
            </a:lvl1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AB324-2015-404C-B61B-562C7B72081B}" type="slidenum">
              <a:rPr kumimoji="0" lang="en-US" sz="1000" b="0" i="0" u="none" strike="noStrike" kern="400" cap="none" spc="51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400" cap="none" spc="51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362628-CF24-78ED-568F-A3DB42BBEFD5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815763" y="6642100"/>
            <a:ext cx="3381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FF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659" r:id="rId2"/>
    <p:sldLayoutId id="2147483723" r:id="rId3"/>
    <p:sldLayoutId id="2147483709" r:id="rId4"/>
    <p:sldLayoutId id="2147483661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1" r:id="rId16"/>
    <p:sldLayoutId id="2147483698" r:id="rId17"/>
    <p:sldLayoutId id="2147483720" r:id="rId18"/>
    <p:sldLayoutId id="2147483724" r:id="rId19"/>
    <p:sldLayoutId id="2147483785" r:id="rId20"/>
    <p:sldLayoutId id="2147483786" r:id="rId21"/>
  </p:sldLayoutIdLst>
  <p:hf hdr="0" dt="0"/>
  <p:txStyles>
    <p:titleStyle>
      <a:lvl1pPr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2600" b="1" i="0" spc="40" baseline="0">
          <a:solidFill>
            <a:schemeClr val="accent1"/>
          </a:solidFill>
          <a:latin typeface="Arial" charset="0"/>
          <a:ea typeface="Arial" charset="0"/>
          <a:cs typeface="Arial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367C2B"/>
          </a:solidFill>
          <a:latin typeface="Verdana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367C2B"/>
          </a:solidFill>
          <a:latin typeface="Verdana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367C2B"/>
          </a:solidFill>
          <a:latin typeface="Verdana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367C2B"/>
          </a:solidFill>
          <a:latin typeface="Verdana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367C2B"/>
          </a:solidFill>
          <a:latin typeface="Verdana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367C2B"/>
          </a:solidFill>
          <a:latin typeface="Verdana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367C2B"/>
          </a:solidFill>
          <a:latin typeface="Verdana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367C2B"/>
          </a:solidFill>
          <a:latin typeface="Verdana" pitchFamily="34" charset="0"/>
        </a:defRPr>
      </a:lvl9pPr>
    </p:titleStyle>
    <p:bodyStyle>
      <a:lvl1pPr algn="l" rtl="0" eaLnBrk="1" fontAlgn="base" hangingPunct="1">
        <a:lnSpc>
          <a:spcPct val="110000"/>
        </a:lnSpc>
        <a:spcBef>
          <a:spcPct val="0"/>
        </a:spcBef>
        <a:spcAft>
          <a:spcPts val="900"/>
        </a:spcAft>
        <a:buSzPct val="85000"/>
        <a:defRPr sz="2000" b="0" i="0" spc="4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341313" indent="-227013" algn="l" rtl="0" eaLnBrk="1" fontAlgn="base" hangingPunct="1">
        <a:lnSpc>
          <a:spcPct val="110000"/>
        </a:lnSpc>
        <a:spcBef>
          <a:spcPct val="0"/>
        </a:spcBef>
        <a:spcAft>
          <a:spcPts val="900"/>
        </a:spcAft>
        <a:buFont typeface="Verdana" pitchFamily="34" charset="0"/>
        <a:buChar char="–"/>
        <a:defRPr sz="2000" b="0" i="0" spc="4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682625" indent="-227013" algn="l" rtl="0" eaLnBrk="1" fontAlgn="base" hangingPunct="1">
        <a:lnSpc>
          <a:spcPct val="110000"/>
        </a:lnSpc>
        <a:spcBef>
          <a:spcPct val="0"/>
        </a:spcBef>
        <a:spcAft>
          <a:spcPts val="900"/>
        </a:spcAft>
        <a:buFont typeface="Arial" pitchFamily="34" charset="0"/>
        <a:buChar char="•"/>
        <a:defRPr sz="2000" b="0" i="0" spc="4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68375" indent="-171450" algn="l" rtl="0" eaLnBrk="1" fontAlgn="base" hangingPunct="1">
        <a:lnSpc>
          <a:spcPct val="110000"/>
        </a:lnSpc>
        <a:spcBef>
          <a:spcPct val="0"/>
        </a:spcBef>
        <a:spcAft>
          <a:spcPts val="900"/>
        </a:spcAft>
        <a:buFont typeface="Verdana" pitchFamily="34" charset="0"/>
        <a:buChar char="–"/>
        <a:defRPr sz="2000" b="0" i="0" spc="4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254125" indent="-171450" algn="l" rtl="0" eaLnBrk="1" fontAlgn="base" hangingPunct="1">
        <a:lnSpc>
          <a:spcPct val="110000"/>
        </a:lnSpc>
        <a:spcBef>
          <a:spcPct val="0"/>
        </a:spcBef>
        <a:spcAft>
          <a:spcPts val="900"/>
        </a:spcAft>
        <a:buFont typeface="Arial" pitchFamily="34" charset="0"/>
        <a:buChar char="•"/>
        <a:defRPr sz="2000" b="0" i="0" spc="4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711325" indent="-171450" algn="l" rtl="0" eaLnBrk="1" fontAlgn="base" hangingPunct="1">
        <a:spcBef>
          <a:spcPct val="0"/>
        </a:spcBef>
        <a:spcAft>
          <a:spcPct val="30000"/>
        </a:spcAft>
        <a:buFont typeface="Verdana" pitchFamily="34" charset="0"/>
        <a:buChar char="–"/>
        <a:defRPr sz="1400">
          <a:solidFill>
            <a:schemeClr val="tx1"/>
          </a:solidFill>
          <a:latin typeface="+mn-lt"/>
        </a:defRPr>
      </a:lvl6pPr>
      <a:lvl7pPr marL="2168525" indent="-171450" algn="l" rtl="0" eaLnBrk="1" fontAlgn="base" hangingPunct="1">
        <a:spcBef>
          <a:spcPct val="0"/>
        </a:spcBef>
        <a:spcAft>
          <a:spcPct val="30000"/>
        </a:spcAft>
        <a:buFont typeface="Verdana" pitchFamily="34" charset="0"/>
        <a:buChar char="–"/>
        <a:defRPr sz="1400">
          <a:solidFill>
            <a:schemeClr val="tx1"/>
          </a:solidFill>
          <a:latin typeface="+mn-lt"/>
        </a:defRPr>
      </a:lvl7pPr>
      <a:lvl8pPr marL="2625725" indent="-171450" algn="l" rtl="0" eaLnBrk="1" fontAlgn="base" hangingPunct="1">
        <a:spcBef>
          <a:spcPct val="0"/>
        </a:spcBef>
        <a:spcAft>
          <a:spcPct val="30000"/>
        </a:spcAft>
        <a:buFont typeface="Verdana" pitchFamily="34" charset="0"/>
        <a:buChar char="–"/>
        <a:defRPr sz="1400">
          <a:solidFill>
            <a:schemeClr val="tx1"/>
          </a:solidFill>
          <a:latin typeface="+mn-lt"/>
        </a:defRPr>
      </a:lvl8pPr>
      <a:lvl9pPr marL="3082925" indent="-171450" algn="l" rtl="0" eaLnBrk="1" fontAlgn="base" hangingPunct="1">
        <a:spcBef>
          <a:spcPct val="0"/>
        </a:spcBef>
        <a:spcAft>
          <a:spcPct val="30000"/>
        </a:spcAft>
        <a:buFont typeface="Verdana" pitchFamily="34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20" userDrawn="1">
          <p15:clr>
            <a:srgbClr val="F26B43"/>
          </p15:clr>
        </p15:guide>
        <p15:guide id="2" pos="718" userDrawn="1">
          <p15:clr>
            <a:srgbClr val="F26B43"/>
          </p15:clr>
        </p15:guide>
        <p15:guide id="3" pos="1284" userDrawn="1">
          <p15:clr>
            <a:srgbClr val="F26B43"/>
          </p15:clr>
        </p15:guide>
        <p15:guide id="4" pos="1430" userDrawn="1">
          <p15:clr>
            <a:srgbClr val="F26B43"/>
          </p15:clr>
        </p15:guide>
        <p15:guide id="5" pos="1994" userDrawn="1">
          <p15:clr>
            <a:srgbClr val="F26B43"/>
          </p15:clr>
        </p15:guide>
        <p15:guide id="6" pos="2140" userDrawn="1">
          <p15:clr>
            <a:srgbClr val="F26B43"/>
          </p15:clr>
        </p15:guide>
        <p15:guide id="7" pos="2704" userDrawn="1">
          <p15:clr>
            <a:srgbClr val="F26B43"/>
          </p15:clr>
        </p15:guide>
        <p15:guide id="8" pos="3416" userDrawn="1">
          <p15:clr>
            <a:srgbClr val="F26B43"/>
          </p15:clr>
        </p15:guide>
        <p15:guide id="9" pos="3558" userDrawn="1">
          <p15:clr>
            <a:srgbClr val="F26B43"/>
          </p15:clr>
        </p15:guide>
        <p15:guide id="10" pos="2850" userDrawn="1">
          <p15:clr>
            <a:srgbClr val="F26B43"/>
          </p15:clr>
        </p15:guide>
        <p15:guide id="11" pos="4124" userDrawn="1">
          <p15:clr>
            <a:srgbClr val="F26B43"/>
          </p15:clr>
        </p15:guide>
        <p15:guide id="12" pos="4268" userDrawn="1">
          <p15:clr>
            <a:srgbClr val="F26B43"/>
          </p15:clr>
        </p15:guide>
        <p15:guide id="13" pos="4834" userDrawn="1">
          <p15:clr>
            <a:srgbClr val="F26B43"/>
          </p15:clr>
        </p15:guide>
        <p15:guide id="14" pos="4978" userDrawn="1">
          <p15:clr>
            <a:srgbClr val="F26B43"/>
          </p15:clr>
        </p15:guide>
        <p15:guide id="15" pos="5544" userDrawn="1">
          <p15:clr>
            <a:srgbClr val="F26B43"/>
          </p15:clr>
        </p15:guide>
        <p15:guide id="16" pos="5688" userDrawn="1">
          <p15:clr>
            <a:srgbClr val="F26B43"/>
          </p15:clr>
        </p15:guide>
        <p15:guide id="17" pos="6254" userDrawn="1">
          <p15:clr>
            <a:srgbClr val="F26B43"/>
          </p15:clr>
        </p15:guide>
        <p15:guide id="18" pos="6398" userDrawn="1">
          <p15:clr>
            <a:srgbClr val="F26B43"/>
          </p15:clr>
        </p15:guide>
        <p15:guide id="19" pos="7678" userDrawn="1">
          <p15:clr>
            <a:srgbClr val="F26B43"/>
          </p15:clr>
        </p15:guide>
        <p15:guide id="20" orient="horz" pos="1876" userDrawn="1">
          <p15:clr>
            <a:srgbClr val="F26B43"/>
          </p15:clr>
        </p15:guide>
        <p15:guide id="21" orient="horz" pos="1012" userDrawn="1">
          <p15:clr>
            <a:srgbClr val="F26B43"/>
          </p15:clr>
        </p15:guide>
        <p15:guide id="22" orient="horz" pos="864" userDrawn="1">
          <p15:clr>
            <a:srgbClr val="F26B43"/>
          </p15:clr>
        </p15:guide>
        <p15:guide id="23" orient="horz" pos="692" userDrawn="1">
          <p15:clr>
            <a:srgbClr val="F26B43"/>
          </p15:clr>
        </p15:guide>
        <p15:guide id="24" orient="horz" pos="564" userDrawn="1">
          <p15:clr>
            <a:srgbClr val="F26B43"/>
          </p15:clr>
        </p15:guide>
        <p15:guide id="25" orient="horz" pos="442" userDrawn="1">
          <p15:clr>
            <a:srgbClr val="F26B43"/>
          </p15:clr>
        </p15:guide>
        <p15:guide id="26" orient="horz" pos="292" userDrawn="1">
          <p15:clr>
            <a:srgbClr val="F26B43"/>
          </p15:clr>
        </p15:guide>
        <p15:guide id="27" orient="horz" pos="2884" userDrawn="1">
          <p15:clr>
            <a:srgbClr val="F26B43"/>
          </p15:clr>
        </p15:guide>
        <p15:guide id="28" orient="horz" pos="3028" userDrawn="1">
          <p15:clr>
            <a:srgbClr val="F26B43"/>
          </p15:clr>
        </p15:guide>
        <p15:guide id="29" orient="horz" pos="3892" userDrawn="1">
          <p15:clr>
            <a:srgbClr val="F26B43"/>
          </p15:clr>
        </p15:guide>
        <p15:guide id="30" orient="horz" pos="4262" userDrawn="1">
          <p15:clr>
            <a:srgbClr val="F26B43"/>
          </p15:clr>
        </p15:guide>
        <p15:guide id="31" orient="horz" pos="4030" userDrawn="1">
          <p15:clr>
            <a:srgbClr val="F26B43"/>
          </p15:clr>
        </p15:guide>
        <p15:guide id="32" orient="horz" pos="4086" userDrawn="1">
          <p15:clr>
            <a:srgbClr val="F26B43"/>
          </p15:clr>
        </p15:guide>
        <p15:guide id="33" pos="69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hyperlink" Target="https://globoplay.globo.com/v/3735136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mappa.ag/blog/identificar-falhas-de-plantio-ferramentas/" TargetMode="External"/><Relationship Id="rId5" Type="http://schemas.openxmlformats.org/officeDocument/2006/relationships/hyperlink" Target="https://seednews.com.br/artigos/2461-falhas-e-duplos-na-produtividade-edicao-novembro-2008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gps.stanford.edu/resources-overview/sbas-ionospheric-working-group" TargetMode="External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researchgate.net/figure/onospheric-scintillation-map-which-shows-the-effects-of-a-solar-maximum-in-different_fig2_242600989" TargetMode="External"/><Relationship Id="rId4" Type="http://schemas.openxmlformats.org/officeDocument/2006/relationships/hyperlink" Target="https://mercadosagricolas.com.br/inteligencia/calendario-de-safra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mprerural.com/forca-tarefa-30-colheitadeiras-na-colheita-do-algodao-em-fazenda/" TargetMode="External"/><Relationship Id="rId3" Type="http://schemas.openxmlformats.org/officeDocument/2006/relationships/image" Target="../media/image11.jpeg"/><Relationship Id="rId7" Type="http://schemas.openxmlformats.org/officeDocument/2006/relationships/hyperlink" Target="https://www.comprerural.com/novo-rei-da-soja-tem-mais-de-581-mil-hectares-veja-o-video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.com/pulse/4-a%C3%A7%C3%B5es-vitais-para-otimizar-log%C3%ADstica-da-colheita-de-rodrigues/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vrafy.com/how-to-view-data-side-by-side-in-ops-center/" TargetMode="Externa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1AEA6-A29A-4F01-D3E0-48715BD61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" y="282574"/>
            <a:ext cx="9048750" cy="431801"/>
          </a:xfrm>
        </p:spPr>
        <p:txBody>
          <a:bodyPr>
            <a:noAutofit/>
          </a:bodyPr>
          <a:lstStyle/>
          <a:p>
            <a:r>
              <a:rPr lang="en-US" sz="2200" dirty="0"/>
              <a:t>Impacts of Space Weather Events on Tropical Precision Agriculture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B2489-4A96-0BA1-1C7F-73DA3CA7B7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925" y="1011603"/>
            <a:ext cx="9090025" cy="455247"/>
          </a:xfrm>
        </p:spPr>
        <p:txBody>
          <a:bodyPr/>
          <a:lstStyle/>
          <a:p>
            <a:r>
              <a:rPr lang="en-US" dirty="0"/>
              <a:t>May 21, 2025				                        Edmundo Beinecke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CDADAC-A486-3AF3-EF43-900339231595}"/>
              </a:ext>
            </a:extLst>
          </p:cNvPr>
          <p:cNvSpPr txBox="1"/>
          <p:nvPr/>
        </p:nvSpPr>
        <p:spPr>
          <a:xfrm>
            <a:off x="10622382" y="1255139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pt-BR" sz="700" b="0" spc="40" dirty="0">
                <a:solidFill>
                  <a:srgbClr val="000000"/>
                </a:solidFill>
                <a:latin typeface="Arial" charset="0"/>
              </a:rPr>
              <a:t>beineckeedmundo@johndeere.com</a:t>
            </a:r>
            <a:endParaRPr lang="en-US" sz="700" b="0" spc="40" dirty="0" err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81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6770-A3D3-A2B1-8760-D60B33D16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8A4DF0-0B13-2104-6A0B-8AA4A8358CA8}"/>
              </a:ext>
            </a:extLst>
          </p:cNvPr>
          <p:cNvSpPr/>
          <p:nvPr/>
        </p:nvSpPr>
        <p:spPr bwMode="auto">
          <a:xfrm>
            <a:off x="0" y="188181"/>
            <a:ext cx="3910581" cy="620868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defTabSz="914126"/>
            <a:endParaRPr lang="en-US" sz="1799">
              <a:solidFill>
                <a:prstClr val="black"/>
              </a:solidFill>
              <a:latin typeface="Verdana"/>
            </a:endParaRPr>
          </a:p>
        </p:txBody>
      </p:sp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48AD1F16-EC31-B967-4567-82C5E5A39995}"/>
              </a:ext>
            </a:extLst>
          </p:cNvPr>
          <p:cNvSpPr/>
          <p:nvPr/>
        </p:nvSpPr>
        <p:spPr>
          <a:xfrm>
            <a:off x="301087" y="344485"/>
            <a:ext cx="3544519" cy="44334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1999" dirty="0">
                <a:solidFill>
                  <a:prstClr val="white"/>
                </a:solidFill>
                <a:latin typeface="Verdana"/>
                <a:cs typeface="Verdana"/>
              </a:rPr>
              <a:t>Space Weather Impacts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9D2297-B2D1-9BEC-9D0E-29D3E3D0F9CB}"/>
              </a:ext>
            </a:extLst>
          </p:cNvPr>
          <p:cNvSpPr txBox="1">
            <a:spLocks/>
          </p:cNvSpPr>
          <p:nvPr/>
        </p:nvSpPr>
        <p:spPr>
          <a:xfrm>
            <a:off x="68977" y="656272"/>
            <a:ext cx="3840723" cy="5385604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SzPct val="85000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1313" indent="-227013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Verdana" pitchFamily="34" charset="0"/>
              <a:buChar char="–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2625" indent="-227013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Arial" pitchFamily="34" charset="0"/>
              <a:buChar char="•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68375" indent="-171450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Verdana" pitchFamily="34" charset="0"/>
              <a:buChar char="–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254125" indent="-171450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Arial" pitchFamily="34" charset="0"/>
              <a:buChar char="•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13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1685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26257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0829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1211" lvl="1" indent="-226945" defTabSz="914126">
              <a:defRPr/>
            </a:pPr>
            <a:endParaRPr lang="en-US" sz="1050" kern="0" dirty="0">
              <a:solidFill>
                <a:srgbClr val="000000"/>
              </a:solidFill>
            </a:endParaRPr>
          </a:p>
          <a:p>
            <a:pPr marL="341211" lvl="1" indent="-226945" defTabSz="914126">
              <a:defRPr/>
            </a:pPr>
            <a:endParaRPr lang="en-US" sz="1600" kern="0" dirty="0">
              <a:solidFill>
                <a:srgbClr val="000000"/>
              </a:solidFill>
            </a:endParaRPr>
          </a:p>
          <a:p>
            <a:pPr marL="341211" lvl="1" indent="-226945" defTabSz="914126">
              <a:defRPr/>
            </a:pPr>
            <a:r>
              <a:rPr lang="en-US" sz="1600" kern="0" dirty="0">
                <a:solidFill>
                  <a:srgbClr val="000000"/>
                </a:solidFill>
              </a:rPr>
              <a:t>Most affected operation is planting</a:t>
            </a:r>
          </a:p>
          <a:p>
            <a:pPr marL="341211" lvl="1" indent="-226945" defTabSz="914126">
              <a:defRPr/>
            </a:pPr>
            <a:r>
              <a:rPr lang="en-US" sz="1600" kern="0" dirty="0">
                <a:solidFill>
                  <a:srgbClr val="000000"/>
                </a:solidFill>
              </a:rPr>
              <a:t>Post-sunset operations are affected as it is hard to see vehicles drifting out of the guidance line</a:t>
            </a:r>
          </a:p>
          <a:p>
            <a:pPr marL="341211" lvl="1" indent="-226945" defTabSz="914126">
              <a:defRPr/>
            </a:pPr>
            <a:r>
              <a:rPr lang="en-US" sz="1600" kern="0" dirty="0">
                <a:solidFill>
                  <a:srgbClr val="000000"/>
                </a:solidFill>
              </a:rPr>
              <a:t>Seedlings growing out of the guidance line will compete resources, or will be smashed in subsequence operations, causing yield losses.</a:t>
            </a:r>
          </a:p>
          <a:p>
            <a:pPr marL="341211" lvl="1" indent="-226945" defTabSz="914126">
              <a:defRPr/>
            </a:pPr>
            <a:r>
              <a:rPr lang="en-US" sz="1600" kern="0" dirty="0">
                <a:solidFill>
                  <a:srgbClr val="000000"/>
                </a:solidFill>
              </a:rPr>
              <a:t>RTK rovers may experience up to  one-meter drifts</a:t>
            </a:r>
          </a:p>
          <a:p>
            <a:pPr marL="341211" lvl="1" indent="-226945" defTabSz="914126">
              <a:defRPr/>
            </a:pPr>
            <a:endParaRPr lang="en-US" sz="1050" kern="0" dirty="0">
              <a:solidFill>
                <a:srgbClr val="000000"/>
              </a:solidFill>
            </a:endParaRPr>
          </a:p>
        </p:txBody>
      </p:sp>
      <p:pic>
        <p:nvPicPr>
          <p:cNvPr id="5" name="Picture 4" descr="A picture containing outdoor, dirt, plain&#10;&#10;Description automatically generated">
            <a:extLst>
              <a:ext uri="{FF2B5EF4-FFF2-40B4-BE49-F238E27FC236}">
                <a16:creationId xmlns:a16="http://schemas.microsoft.com/office/drawing/2014/main" id="{86E0C728-6F86-A41D-6F73-4D13266AE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006" y="2605732"/>
            <a:ext cx="2866790" cy="3752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1261BF-EA6B-8F5F-6590-317CF30D437A}"/>
              </a:ext>
            </a:extLst>
          </p:cNvPr>
          <p:cNvSpPr txBox="1"/>
          <p:nvPr/>
        </p:nvSpPr>
        <p:spPr>
          <a:xfrm>
            <a:off x="3946416" y="54625"/>
            <a:ext cx="3852163" cy="100780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pt-BR" sz="600" b="0" spc="40" dirty="0" err="1">
                <a:solidFill>
                  <a:srgbClr val="000000"/>
                </a:solidFill>
                <a:latin typeface="Arial" charset="0"/>
              </a:rPr>
              <a:t>Sources</a:t>
            </a:r>
            <a:r>
              <a:rPr lang="pt-BR" sz="600" b="0" spc="40" dirty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pt-BR" sz="600" b="0" spc="40" dirty="0">
                <a:solidFill>
                  <a:srgbClr val="000000"/>
                </a:solidFill>
                <a:latin typeface="Arial" charset="0"/>
                <a:hlinkClick r:id="rId4"/>
              </a:rPr>
              <a:t>https://gps.stanford.edu/resources-overview/sbas-ionospheric-working-group</a:t>
            </a:r>
            <a:endParaRPr lang="pt-BR" sz="600" b="0" spc="4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pt-BR" sz="600" b="0" spc="40" dirty="0">
                <a:solidFill>
                  <a:srgbClr val="000000"/>
                </a:solidFill>
                <a:latin typeface="Arial" charset="0"/>
                <a:hlinkClick r:id="rId5"/>
              </a:rPr>
              <a:t>https://seednews.com.br/artigos/2461-falhas-e-duplos-na-produtividade-edicao-novembro-2008</a:t>
            </a:r>
            <a:endParaRPr lang="pt-BR" sz="600" b="0" spc="4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pt-BR" sz="600" b="0" spc="40" dirty="0">
                <a:solidFill>
                  <a:srgbClr val="000000"/>
                </a:solidFill>
                <a:latin typeface="Arial" charset="0"/>
                <a:hlinkClick r:id="rId6"/>
              </a:rPr>
              <a:t>https://mappa.ag/blog/identificar-falhas-de-plantio-ferramentas/</a:t>
            </a:r>
            <a:endParaRPr lang="pt-BR" sz="600" b="0" spc="4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pt-BR" sz="600" b="0" spc="40" dirty="0">
                <a:solidFill>
                  <a:srgbClr val="000000"/>
                </a:solidFill>
                <a:latin typeface="Arial" charset="0"/>
                <a:hlinkClick r:id="rId7"/>
              </a:rPr>
              <a:t>https://globoplay.globo.com/v/3735136/</a:t>
            </a:r>
            <a:endParaRPr lang="pt-BR" sz="600" b="0" spc="4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110000"/>
              </a:lnSpc>
              <a:spcAft>
                <a:spcPts val="900"/>
              </a:spcAft>
            </a:pPr>
            <a:endParaRPr lang="pt-BR" sz="600" b="0" spc="4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110000"/>
              </a:lnSpc>
              <a:spcAft>
                <a:spcPts val="900"/>
              </a:spcAft>
            </a:pPr>
            <a:endParaRPr lang="pt-BR" sz="600" b="0" spc="4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110000"/>
              </a:lnSpc>
              <a:spcAft>
                <a:spcPts val="900"/>
              </a:spcAft>
            </a:pPr>
            <a:br>
              <a:rPr lang="pt-BR" sz="600" b="0" spc="40" dirty="0">
                <a:solidFill>
                  <a:srgbClr val="000000"/>
                </a:solidFill>
                <a:latin typeface="Arial" charset="0"/>
              </a:rPr>
            </a:br>
            <a:endParaRPr lang="en-US" sz="1000" b="0" spc="40" dirty="0" err="1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5D936A-A04B-0C92-3DA7-55BF9DE577EC}"/>
              </a:ext>
            </a:extLst>
          </p:cNvPr>
          <p:cNvGrpSpPr/>
          <p:nvPr/>
        </p:nvGrpSpPr>
        <p:grpSpPr>
          <a:xfrm>
            <a:off x="3971182" y="1085316"/>
            <a:ext cx="3275652" cy="2293983"/>
            <a:chOff x="6748564" y="4541370"/>
            <a:chExt cx="2412528" cy="18289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A3B875-FAD7-2C1A-6743-5CF24BED2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8564" y="4541370"/>
              <a:ext cx="2412528" cy="1828957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A189D78-8A68-BD69-E857-E2CA7AAEB455}"/>
                </a:ext>
              </a:extLst>
            </p:cNvPr>
            <p:cNvCxnSpPr/>
            <p:nvPr/>
          </p:nvCxnSpPr>
          <p:spPr bwMode="auto">
            <a:xfrm>
              <a:off x="6939185" y="6071787"/>
              <a:ext cx="1948441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7EC52C7-71B8-983F-11DC-868F5728C4E8}"/>
                </a:ext>
              </a:extLst>
            </p:cNvPr>
            <p:cNvCxnSpPr/>
            <p:nvPr/>
          </p:nvCxnSpPr>
          <p:spPr bwMode="auto">
            <a:xfrm flipV="1">
              <a:off x="6789634" y="4819829"/>
              <a:ext cx="2345820" cy="55120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A453C4-FFAC-0819-EA9E-F682056E2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251" y="3396953"/>
            <a:ext cx="5279250" cy="296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8770FA-0A5C-5A03-6AC9-42FD75D8A1CA}"/>
              </a:ext>
            </a:extLst>
          </p:cNvPr>
          <p:cNvCxnSpPr>
            <a:cxnSpLocks/>
          </p:cNvCxnSpPr>
          <p:nvPr/>
        </p:nvCxnSpPr>
        <p:spPr bwMode="auto">
          <a:xfrm flipV="1">
            <a:off x="8191144" y="3238500"/>
            <a:ext cx="495656" cy="17949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B89A716-FA6A-AED9-0E57-6BAFBC595E03}"/>
              </a:ext>
            </a:extLst>
          </p:cNvPr>
          <p:cNvCxnSpPr>
            <a:cxnSpLocks/>
          </p:cNvCxnSpPr>
          <p:nvPr/>
        </p:nvCxnSpPr>
        <p:spPr bwMode="auto">
          <a:xfrm flipV="1">
            <a:off x="7114374" y="2971800"/>
            <a:ext cx="600876" cy="28094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041F779-F28B-FBC9-5168-DD2D7FD9CA6F}"/>
              </a:ext>
            </a:extLst>
          </p:cNvPr>
          <p:cNvSpPr txBox="1"/>
          <p:nvPr/>
        </p:nvSpPr>
        <p:spPr>
          <a:xfrm>
            <a:off x="8249984" y="298595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pt-BR" sz="1100" b="0" spc="40" dirty="0" err="1">
                <a:solidFill>
                  <a:srgbClr val="000000"/>
                </a:solidFill>
                <a:latin typeface="Arial" charset="0"/>
              </a:rPr>
              <a:t>Overly</a:t>
            </a:r>
            <a:r>
              <a:rPr lang="pt-BR" sz="1100" b="0" spc="4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t-BR" sz="1100" b="0" spc="40" dirty="0" err="1">
                <a:solidFill>
                  <a:srgbClr val="000000"/>
                </a:solidFill>
                <a:latin typeface="Arial" charset="0"/>
              </a:rPr>
              <a:t>seeded</a:t>
            </a:r>
            <a:endParaRPr lang="en-US" sz="1100" b="0" spc="40" dirty="0" err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C13E98-84B9-DB7B-DA64-CF2B874C42B7}"/>
              </a:ext>
            </a:extLst>
          </p:cNvPr>
          <p:cNvSpPr txBox="1"/>
          <p:nvPr/>
        </p:nvSpPr>
        <p:spPr>
          <a:xfrm>
            <a:off x="7384633" y="270990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pt-BR" sz="1100" b="0" spc="40" dirty="0" err="1">
                <a:solidFill>
                  <a:srgbClr val="000000"/>
                </a:solidFill>
                <a:latin typeface="Arial" charset="0"/>
              </a:rPr>
              <a:t>Poorly</a:t>
            </a:r>
            <a:r>
              <a:rPr lang="pt-BR" sz="1100" b="0" spc="4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t-BR" sz="1100" b="0" spc="40" dirty="0" err="1">
                <a:solidFill>
                  <a:srgbClr val="000000"/>
                </a:solidFill>
                <a:latin typeface="Arial" charset="0"/>
              </a:rPr>
              <a:t>seeded</a:t>
            </a:r>
            <a:endParaRPr lang="en-US" sz="1100" b="0" spc="40" dirty="0" err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1A81CDE-A76B-822F-F1A9-D8FC503C6F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399" y="1066800"/>
            <a:ext cx="4719176" cy="151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69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4B653-753F-1213-C9C0-0E111DD58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2F230E-DF1F-7838-D985-649C038521D7}"/>
              </a:ext>
            </a:extLst>
          </p:cNvPr>
          <p:cNvSpPr/>
          <p:nvPr/>
        </p:nvSpPr>
        <p:spPr bwMode="auto">
          <a:xfrm>
            <a:off x="0" y="188181"/>
            <a:ext cx="3910581" cy="620868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defTabSz="914126"/>
            <a:endParaRPr lang="en-US" sz="1799">
              <a:solidFill>
                <a:prstClr val="black"/>
              </a:solidFill>
              <a:latin typeface="Verdana"/>
            </a:endParaRPr>
          </a:p>
        </p:txBody>
      </p:sp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525375D2-B300-63CF-B477-A59CE5667EB3}"/>
              </a:ext>
            </a:extLst>
          </p:cNvPr>
          <p:cNvSpPr/>
          <p:nvPr/>
        </p:nvSpPr>
        <p:spPr>
          <a:xfrm>
            <a:off x="301087" y="344485"/>
            <a:ext cx="3544519" cy="44334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pt-BR" sz="1999" dirty="0" err="1">
                <a:solidFill>
                  <a:prstClr val="white"/>
                </a:solidFill>
                <a:latin typeface="Verdana"/>
                <a:cs typeface="Verdana"/>
              </a:rPr>
              <a:t>Season</a:t>
            </a:r>
            <a:r>
              <a:rPr lang="pt-BR" sz="1999" dirty="0">
                <a:solidFill>
                  <a:prstClr val="white"/>
                </a:solidFill>
                <a:latin typeface="Verdana"/>
                <a:cs typeface="Verdana"/>
              </a:rPr>
              <a:t> x </a:t>
            </a:r>
            <a:r>
              <a:rPr lang="pt-BR" sz="1999" dirty="0" err="1">
                <a:solidFill>
                  <a:prstClr val="white"/>
                </a:solidFill>
                <a:latin typeface="Verdana"/>
                <a:cs typeface="Verdana"/>
              </a:rPr>
              <a:t>Season</a:t>
            </a:r>
            <a:r>
              <a:rPr lang="pt-BR" sz="1999" dirty="0">
                <a:solidFill>
                  <a:prstClr val="white"/>
                </a:solidFill>
                <a:latin typeface="Verdana"/>
                <a:cs typeface="Verdana"/>
              </a:rPr>
              <a:t> </a:t>
            </a:r>
            <a:endParaRPr lang="en-US" sz="1999" dirty="0">
              <a:solidFill>
                <a:prstClr val="white"/>
              </a:solidFill>
              <a:latin typeface="Verdana"/>
              <a:cs typeface="Verdana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FBE7523-536E-9AFA-B0F8-D9AC1C437690}"/>
              </a:ext>
            </a:extLst>
          </p:cNvPr>
          <p:cNvSpPr txBox="1">
            <a:spLocks/>
          </p:cNvSpPr>
          <p:nvPr/>
        </p:nvSpPr>
        <p:spPr>
          <a:xfrm>
            <a:off x="68977" y="656272"/>
            <a:ext cx="3840723" cy="5385604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SzPct val="85000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1313" indent="-227013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Verdana" pitchFamily="34" charset="0"/>
              <a:buChar char="–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2625" indent="-227013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Arial" pitchFamily="34" charset="0"/>
              <a:buChar char="•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68375" indent="-171450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Verdana" pitchFamily="34" charset="0"/>
              <a:buChar char="–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254125" indent="-171450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Arial" pitchFamily="34" charset="0"/>
              <a:buChar char="•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13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1685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26257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0829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1211" lvl="1" indent="-226945" defTabSz="914126">
              <a:defRPr/>
            </a:pPr>
            <a:endParaRPr lang="en-US" sz="1050" kern="0" dirty="0">
              <a:solidFill>
                <a:srgbClr val="000000"/>
              </a:solidFill>
            </a:endParaRPr>
          </a:p>
          <a:p>
            <a:pPr marL="341211" lvl="1" indent="-226945" defTabSz="914126">
              <a:defRPr/>
            </a:pPr>
            <a:endParaRPr lang="en-US" sz="1600" kern="0" dirty="0">
              <a:solidFill>
                <a:srgbClr val="000000"/>
              </a:solidFill>
            </a:endParaRPr>
          </a:p>
          <a:p>
            <a:pPr marL="341211" lvl="1" indent="-226945" defTabSz="914126">
              <a:defRPr/>
            </a:pPr>
            <a:r>
              <a:rPr lang="en-US" sz="1600" kern="0" dirty="0">
                <a:solidFill>
                  <a:srgbClr val="000000"/>
                </a:solidFill>
              </a:rPr>
              <a:t>Adoption of Multi Constellation Multi Frequency receivers has greatly increased uptime during low / mid events of scintillation (up to 60%)</a:t>
            </a:r>
          </a:p>
          <a:p>
            <a:pPr marL="341211" lvl="1" indent="-226945" defTabSz="914126">
              <a:defRPr/>
            </a:pPr>
            <a:r>
              <a:rPr lang="en-US" sz="1600" kern="0" dirty="0">
                <a:solidFill>
                  <a:srgbClr val="000000"/>
                </a:solidFill>
              </a:rPr>
              <a:t>Stronger, more robust signals such as L2C, L5, E5a&amp;b etc. also contributed with the signal reacquisition time</a:t>
            </a:r>
          </a:p>
          <a:p>
            <a:pPr marL="341211" lvl="1" indent="-226945" defTabSz="914126">
              <a:defRPr/>
            </a:pPr>
            <a:r>
              <a:rPr lang="en-US" sz="1600" kern="0" dirty="0">
                <a:solidFill>
                  <a:srgbClr val="000000"/>
                </a:solidFill>
              </a:rPr>
              <a:t>Advances on GNSS augmentation techniques will future benefit on GNSS outages and GNSS denied environments.</a:t>
            </a:r>
            <a:endParaRPr lang="en-US" sz="1050" kern="0" dirty="0">
              <a:solidFill>
                <a:srgbClr val="00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76884F-4092-6F97-3D78-9A0FE677D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0" t="15911" r="23361" b="19443"/>
          <a:stretch/>
        </p:blipFill>
        <p:spPr bwMode="auto">
          <a:xfrm>
            <a:off x="9404258" y="2318735"/>
            <a:ext cx="2688390" cy="175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05F0EA-B097-4A0E-D6CB-C299E9CEE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722" y="136186"/>
            <a:ext cx="5422503" cy="31712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2EA2B5-FB3F-AA1C-87B3-6A21C60AE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115" y="3317132"/>
            <a:ext cx="5527962" cy="307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99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FC915-8757-2A15-66F2-8AD0700EF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49250"/>
            <a:ext cx="9915525" cy="498475"/>
          </a:xfrm>
        </p:spPr>
        <p:txBody>
          <a:bodyPr/>
          <a:lstStyle/>
          <a:p>
            <a:r>
              <a:rPr lang="pt-BR" dirty="0" err="1"/>
              <a:t>Small</a:t>
            </a:r>
            <a:r>
              <a:rPr lang="pt-BR" dirty="0"/>
              <a:t> </a:t>
            </a:r>
            <a:r>
              <a:rPr lang="pt-BR" dirty="0" err="1"/>
              <a:t>Grains</a:t>
            </a:r>
            <a:r>
              <a:rPr lang="pt-BR" dirty="0"/>
              <a:t> </a:t>
            </a:r>
            <a:r>
              <a:rPr lang="pt-BR" dirty="0" err="1"/>
              <a:t>Study</a:t>
            </a:r>
            <a:r>
              <a:rPr lang="pt-BR" dirty="0"/>
              <a:t> </a:t>
            </a:r>
            <a:r>
              <a:rPr lang="pt-BR" dirty="0" err="1"/>
              <a:t>proposal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604E2-837E-3694-21BB-B63A83AF9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039808"/>
            <a:ext cx="4901116" cy="4502023"/>
          </a:xfrm>
        </p:spPr>
        <p:txBody>
          <a:bodyPr/>
          <a:lstStyle/>
          <a:p>
            <a:r>
              <a:rPr lang="pt-BR" dirty="0" err="1"/>
              <a:t>How</a:t>
            </a:r>
            <a:r>
              <a:rPr lang="pt-BR" dirty="0"/>
              <a:t> </a:t>
            </a:r>
            <a:r>
              <a:rPr lang="pt-BR" dirty="0" err="1"/>
              <a:t>much</a:t>
            </a:r>
            <a:r>
              <a:rPr lang="pt-BR" dirty="0"/>
              <a:t> </a:t>
            </a:r>
            <a:r>
              <a:rPr lang="pt-BR" dirty="0" err="1"/>
              <a:t>one</a:t>
            </a:r>
            <a:r>
              <a:rPr lang="pt-BR" dirty="0"/>
              <a:t> </a:t>
            </a:r>
            <a:r>
              <a:rPr lang="pt-BR" dirty="0" err="1"/>
              <a:t>additional</a:t>
            </a:r>
            <a:r>
              <a:rPr lang="pt-BR" dirty="0"/>
              <a:t> </a:t>
            </a:r>
            <a:r>
              <a:rPr lang="pt-BR" dirty="0" err="1"/>
              <a:t>day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late </a:t>
            </a:r>
            <a:r>
              <a:rPr lang="pt-BR" dirty="0" err="1"/>
              <a:t>planting</a:t>
            </a:r>
            <a:r>
              <a:rPr lang="pt-BR" dirty="0"/>
              <a:t> </a:t>
            </a:r>
            <a:r>
              <a:rPr lang="pt-BR" dirty="0" err="1"/>
              <a:t>due</a:t>
            </a:r>
            <a:r>
              <a:rPr lang="pt-BR" dirty="0"/>
              <a:t> </a:t>
            </a:r>
            <a:r>
              <a:rPr lang="pt-BR" dirty="0" err="1"/>
              <a:t>scintillation</a:t>
            </a:r>
            <a:r>
              <a:rPr lang="pt-BR" dirty="0"/>
              <a:t> </a:t>
            </a:r>
            <a:r>
              <a:rPr lang="pt-BR" dirty="0" err="1"/>
              <a:t>will</a:t>
            </a:r>
            <a:r>
              <a:rPr lang="pt-BR" dirty="0"/>
              <a:t> </a:t>
            </a:r>
            <a:r>
              <a:rPr lang="pt-BR" dirty="0" err="1"/>
              <a:t>cost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a 30.000 ha (74000 acres) </a:t>
            </a:r>
            <a:r>
              <a:rPr lang="pt-BR" dirty="0" err="1"/>
              <a:t>farm</a:t>
            </a:r>
            <a:r>
              <a:rPr lang="pt-BR" dirty="0"/>
              <a:t>? Assume 16 </a:t>
            </a:r>
            <a:r>
              <a:rPr lang="pt-BR" dirty="0" err="1"/>
              <a:t>days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complete normal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seeding</a:t>
            </a:r>
            <a:r>
              <a:rPr lang="pt-BR" dirty="0"/>
              <a:t> </a:t>
            </a:r>
            <a:r>
              <a:rPr lang="pt-BR" dirty="0" err="1"/>
              <a:t>operation</a:t>
            </a:r>
            <a:r>
              <a:rPr lang="pt-BR" dirty="0"/>
              <a:t>.</a:t>
            </a:r>
          </a:p>
          <a:p>
            <a:endParaRPr lang="pt-BR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E5B84-6DD1-348E-2734-A430A833F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9"/>
          <a:stretch/>
        </p:blipFill>
        <p:spPr>
          <a:xfrm>
            <a:off x="6488571" y="1024539"/>
            <a:ext cx="5571141" cy="2339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5BEFBF-281D-32F8-A108-82DF1C3CFD95}"/>
              </a:ext>
            </a:extLst>
          </p:cNvPr>
          <p:cNvSpPr txBox="1"/>
          <p:nvPr/>
        </p:nvSpPr>
        <p:spPr>
          <a:xfrm>
            <a:off x="9989322" y="5926980"/>
            <a:ext cx="21995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 Where:</a:t>
            </a:r>
          </a:p>
          <a:p>
            <a:r>
              <a:rPr lang="en-US" sz="1100" dirty="0"/>
              <a:t>1 bag = 60kg ~ U$ 22.86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906745-90FB-8D7B-610B-159E35663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294" y="3064853"/>
            <a:ext cx="2840463" cy="279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17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05DF0-FE61-051D-3CD6-9355811E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508" y="3036163"/>
            <a:ext cx="6226791" cy="537561"/>
          </a:xfrm>
        </p:spPr>
        <p:txBody>
          <a:bodyPr/>
          <a:lstStyle/>
          <a:p>
            <a:r>
              <a:rPr lang="en-US" dirty="0"/>
              <a:t>Tropical Precision Agriculture</a:t>
            </a:r>
          </a:p>
        </p:txBody>
      </p:sp>
    </p:spTree>
    <p:extLst>
      <p:ext uri="{BB962C8B-B14F-4D97-AF65-F5344CB8AC3E}">
        <p14:creationId xmlns:p14="http://schemas.microsoft.com/office/powerpoint/2010/main" val="403970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EA723-155C-AAA5-E57C-67840BBFD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60A46C0D-15B7-32B0-FBCE-5D9892C28FDE}"/>
              </a:ext>
            </a:extLst>
          </p:cNvPr>
          <p:cNvSpPr txBox="1">
            <a:spLocks/>
          </p:cNvSpPr>
          <p:nvPr/>
        </p:nvSpPr>
        <p:spPr>
          <a:xfrm>
            <a:off x="266630" y="229433"/>
            <a:ext cx="11137900" cy="714202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600" b="1" i="0" spc="40" baseline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9pPr>
          </a:lstStyle>
          <a:p>
            <a:pPr defTabSz="914126">
              <a:lnSpc>
                <a:spcPts val="3199"/>
              </a:lnSpc>
              <a:defRPr/>
            </a:pPr>
            <a:r>
              <a:rPr lang="en-US" sz="2399" kern="0" dirty="0">
                <a:solidFill>
                  <a:srgbClr val="367C2B"/>
                </a:solidFill>
                <a:latin typeface="Verdana"/>
              </a:rPr>
              <a:t>Tropical Precision Agriculture </a:t>
            </a:r>
          </a:p>
          <a:p>
            <a:pPr defTabSz="914126">
              <a:lnSpc>
                <a:spcPts val="3199"/>
              </a:lnSpc>
              <a:defRPr/>
            </a:pPr>
            <a:endParaRPr lang="en-US" sz="2399" kern="0" dirty="0">
              <a:solidFill>
                <a:srgbClr val="367C2B"/>
              </a:solidFill>
              <a:latin typeface="Verdan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18566-9DCD-4631-DE75-C32FD23F1C74}"/>
              </a:ext>
            </a:extLst>
          </p:cNvPr>
          <p:cNvSpPr txBox="1">
            <a:spLocks/>
          </p:cNvSpPr>
          <p:nvPr/>
        </p:nvSpPr>
        <p:spPr>
          <a:xfrm>
            <a:off x="0" y="1020651"/>
            <a:ext cx="10512862" cy="4350205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SzPct val="85000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1313" indent="-227013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Verdana" pitchFamily="34" charset="0"/>
              <a:buChar char="–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2625" indent="-227013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Arial" pitchFamily="34" charset="0"/>
              <a:buChar char="•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68375" indent="-171450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Verdana" pitchFamily="34" charset="0"/>
              <a:buChar char="–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254125" indent="-171450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Arial" pitchFamily="34" charset="0"/>
              <a:buChar char="•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13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1685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26257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0829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1211" lvl="1" indent="-226945" defTabSz="914126">
              <a:defRPr/>
            </a:pPr>
            <a:endParaRPr lang="en-US" sz="1999" dirty="0">
              <a:solidFill>
                <a:srgbClr val="000000"/>
              </a:solidFill>
            </a:endParaRPr>
          </a:p>
          <a:p>
            <a:pPr marL="341211" lvl="1" indent="-226945" defTabSz="914126">
              <a:defRPr/>
            </a:pPr>
            <a:r>
              <a:rPr lang="en-US" sz="1999" dirty="0">
                <a:solidFill>
                  <a:srgbClr val="000000"/>
                </a:solidFill>
              </a:rPr>
              <a:t>Mainly two, sometimes three crops per year;</a:t>
            </a:r>
          </a:p>
          <a:p>
            <a:pPr marL="341211" lvl="1" indent="-226945" defTabSz="914126">
              <a:defRPr/>
            </a:pPr>
            <a:r>
              <a:rPr lang="en-US" sz="1999" dirty="0">
                <a:solidFill>
                  <a:srgbClr val="000000"/>
                </a:solidFill>
              </a:rPr>
              <a:t>Large crop areas</a:t>
            </a:r>
          </a:p>
          <a:p>
            <a:pPr marL="341211" lvl="1" indent="-226945" defTabSz="914126">
              <a:defRPr/>
            </a:pPr>
            <a:r>
              <a:rPr lang="en-US" sz="1999" dirty="0">
                <a:solidFill>
                  <a:srgbClr val="000000"/>
                </a:solidFill>
              </a:rPr>
              <a:t>Logistics intense operation</a:t>
            </a:r>
          </a:p>
          <a:p>
            <a:pPr marL="341211" lvl="1" indent="-226945" defTabSz="914126">
              <a:defRPr/>
            </a:pPr>
            <a:r>
              <a:rPr lang="en-US" sz="1999" dirty="0">
                <a:solidFill>
                  <a:srgbClr val="000000"/>
                </a:solidFill>
              </a:rPr>
              <a:t>Large use of pesticides fungicides</a:t>
            </a:r>
          </a:p>
          <a:p>
            <a:pPr marL="341211" lvl="1" indent="-226945" defTabSz="914126">
              <a:defRPr/>
            </a:pPr>
            <a:r>
              <a:rPr lang="en-US" sz="1999" dirty="0">
                <a:solidFill>
                  <a:srgbClr val="000000"/>
                </a:solidFill>
              </a:rPr>
              <a:t>Large use of fertilizer</a:t>
            </a:r>
          </a:p>
          <a:p>
            <a:pPr marL="341211" lvl="1" indent="-226945" defTabSz="914126">
              <a:defRPr/>
            </a:pPr>
            <a:r>
              <a:rPr lang="en-US" sz="1999" dirty="0">
                <a:solidFill>
                  <a:srgbClr val="000000"/>
                </a:solidFill>
              </a:rPr>
              <a:t>High tech Operation/logistics (GNSS driven)</a:t>
            </a:r>
          </a:p>
          <a:p>
            <a:pPr marL="341211" lvl="1" indent="-226945" defTabSz="914126">
              <a:defRPr/>
            </a:pPr>
            <a:r>
              <a:rPr lang="en-US" sz="1999" dirty="0">
                <a:solidFill>
                  <a:srgbClr val="000000"/>
                </a:solidFill>
              </a:rPr>
              <a:t>Tight operation window between planting/harvesting</a:t>
            </a:r>
            <a:endParaRPr lang="en-US" sz="1999" kern="0" dirty="0">
              <a:solidFill>
                <a:srgbClr val="000000"/>
              </a:solidFill>
            </a:endParaRPr>
          </a:p>
          <a:p>
            <a:pPr defTabSz="914126">
              <a:defRPr/>
            </a:pPr>
            <a:endParaRPr lang="en-US" sz="1999" kern="0" dirty="0">
              <a:solidFill>
                <a:srgbClr val="0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12F3C7-8575-DBCC-8FB9-48ACADCFD2A8}"/>
              </a:ext>
            </a:extLst>
          </p:cNvPr>
          <p:cNvGrpSpPr/>
          <p:nvPr/>
        </p:nvGrpSpPr>
        <p:grpSpPr>
          <a:xfrm>
            <a:off x="6563170" y="3202803"/>
            <a:ext cx="5625655" cy="2862840"/>
            <a:chOff x="6741226" y="1175047"/>
            <a:chExt cx="5447599" cy="2597499"/>
          </a:xfrm>
        </p:grpSpPr>
        <p:pic>
          <p:nvPicPr>
            <p:cNvPr id="6" name="Picture 5" descr="asdf">
              <a:extLst>
                <a:ext uri="{FF2B5EF4-FFF2-40B4-BE49-F238E27FC236}">
                  <a16:creationId xmlns:a16="http://schemas.microsoft.com/office/drawing/2014/main" id="{8C28ED96-CD34-DF0A-635F-DB6D540DA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1226" y="1256232"/>
              <a:ext cx="5447599" cy="25163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14B380-A609-1F23-C055-BEF8F80E46C0}"/>
                </a:ext>
              </a:extLst>
            </p:cNvPr>
            <p:cNvSpPr txBox="1"/>
            <p:nvPr/>
          </p:nvSpPr>
          <p:spPr>
            <a:xfrm>
              <a:off x="6785361" y="1175047"/>
              <a:ext cx="3730239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Aft>
                  <a:spcPts val="900"/>
                </a:spcAft>
              </a:pPr>
              <a:r>
                <a:rPr lang="pt-BR" sz="1000" b="0" spc="40" dirty="0">
                  <a:solidFill>
                    <a:srgbClr val="000000"/>
                  </a:solidFill>
                  <a:latin typeface="Arial" charset="0"/>
                </a:rPr>
                <a:t>Brazil Crop </a:t>
              </a:r>
              <a:r>
                <a:rPr lang="pt-BR" sz="1000" b="0" spc="40" dirty="0" err="1">
                  <a:solidFill>
                    <a:srgbClr val="000000"/>
                  </a:solidFill>
                  <a:latin typeface="Arial" charset="0"/>
                </a:rPr>
                <a:t>Calendar</a:t>
              </a:r>
              <a:r>
                <a:rPr lang="pt-BR" sz="1000" b="0" spc="40" dirty="0">
                  <a:solidFill>
                    <a:srgbClr val="000000"/>
                  </a:solidFill>
                  <a:latin typeface="Arial" charset="0"/>
                </a:rPr>
                <a:t> Chart</a:t>
              </a:r>
              <a:endParaRPr lang="en-US" sz="1000" b="0" spc="40" dirty="0" err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94F36FB-9E8A-62B4-23F3-E13A9F83EBB7}"/>
              </a:ext>
            </a:extLst>
          </p:cNvPr>
          <p:cNvSpPr txBox="1"/>
          <p:nvPr/>
        </p:nvSpPr>
        <p:spPr>
          <a:xfrm>
            <a:off x="5797685" y="6034576"/>
            <a:ext cx="97224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Source:</a:t>
            </a:r>
          </a:p>
          <a:p>
            <a:r>
              <a:rPr lang="en-US" sz="600" dirty="0">
                <a:hlinkClick r:id="rId4"/>
              </a:rPr>
              <a:t>https://mercadosagricolas.com.br/inteligencia/calendario-de-safra/</a:t>
            </a:r>
            <a:endParaRPr lang="en-US" sz="600" dirty="0"/>
          </a:p>
          <a:p>
            <a:r>
              <a:rPr lang="en-US" sz="600" dirty="0">
                <a:hlinkClick r:id="rId5"/>
              </a:rPr>
              <a:t>https://www.researchgate.net/figure/onospheric-scintillation-map-which-shows-the-effects-of-a-solar-maximum-in-different_fig2_242600989</a:t>
            </a:r>
            <a:endParaRPr lang="en-US" sz="600" dirty="0"/>
          </a:p>
          <a:p>
            <a:endParaRPr lang="en-US" sz="6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F0B22-1C2C-3922-D635-9A93932648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9689" y="96843"/>
            <a:ext cx="3147475" cy="3046952"/>
          </a:xfrm>
          <a:prstGeom prst="rect">
            <a:avLst/>
          </a:prstGeom>
        </p:spPr>
      </p:pic>
      <p:pic>
        <p:nvPicPr>
          <p:cNvPr id="2050" name="Picture 2" descr="Ionospheric scintillation map which shows the effects of a solar... |  Download Scientific Diagram">
            <a:extLst>
              <a:ext uri="{FF2B5EF4-FFF2-40B4-BE49-F238E27FC236}">
                <a16:creationId xmlns:a16="http://schemas.microsoft.com/office/drawing/2014/main" id="{65B405C5-96DC-3040-8BB8-4F44FB408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710" y="4902264"/>
            <a:ext cx="2651057" cy="146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505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3DBA3B16-366B-E8DF-72BA-CB984200993D}"/>
              </a:ext>
            </a:extLst>
          </p:cNvPr>
          <p:cNvSpPr txBox="1">
            <a:spLocks/>
          </p:cNvSpPr>
          <p:nvPr/>
        </p:nvSpPr>
        <p:spPr>
          <a:xfrm>
            <a:off x="525602" y="292613"/>
            <a:ext cx="11140801" cy="87471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600" b="1" i="0" spc="4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9pPr>
          </a:lstStyle>
          <a:p>
            <a:r>
              <a:rPr lang="pt-BR" kern="0" dirty="0" err="1"/>
              <a:t>Grains</a:t>
            </a:r>
            <a:r>
              <a:rPr lang="pt-BR" kern="0" dirty="0"/>
              <a:t> </a:t>
            </a:r>
            <a:r>
              <a:rPr lang="pt-BR" kern="0" dirty="0" err="1"/>
              <a:t>Job</a:t>
            </a:r>
            <a:r>
              <a:rPr lang="pt-BR" kern="0" dirty="0"/>
              <a:t> Mapping</a:t>
            </a:r>
          </a:p>
        </p:txBody>
      </p:sp>
      <p:pic>
        <p:nvPicPr>
          <p:cNvPr id="3" name="Imagem 4">
            <a:extLst>
              <a:ext uri="{FF2B5EF4-FFF2-40B4-BE49-F238E27FC236}">
                <a16:creationId xmlns:a16="http://schemas.microsoft.com/office/drawing/2014/main" id="{45E57EB5-AAF9-53D5-D118-ABC43CD43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5" y="0"/>
            <a:ext cx="7296149" cy="6428185"/>
          </a:xfrm>
          <a:prstGeom prst="rect">
            <a:avLst/>
          </a:prstGeom>
        </p:spPr>
      </p:pic>
      <p:pic>
        <p:nvPicPr>
          <p:cNvPr id="4" name="Imagem 6">
            <a:extLst>
              <a:ext uri="{FF2B5EF4-FFF2-40B4-BE49-F238E27FC236}">
                <a16:creationId xmlns:a16="http://schemas.microsoft.com/office/drawing/2014/main" id="{FF4D7E5B-E523-3F76-0B33-18615021D9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6" t="23374" r="44000" b="18924"/>
          <a:stretch/>
        </p:blipFill>
        <p:spPr>
          <a:xfrm>
            <a:off x="977245" y="3717216"/>
            <a:ext cx="3550920" cy="2964180"/>
          </a:xfrm>
          <a:prstGeom prst="rect">
            <a:avLst/>
          </a:prstGeom>
        </p:spPr>
      </p:pic>
      <p:pic>
        <p:nvPicPr>
          <p:cNvPr id="5" name="Imagem 7">
            <a:extLst>
              <a:ext uri="{FF2B5EF4-FFF2-40B4-BE49-F238E27FC236}">
                <a16:creationId xmlns:a16="http://schemas.microsoft.com/office/drawing/2014/main" id="{4795EB61-20E9-7FB4-B70E-4850FCB33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0" t="31236" r="14417" b="21298"/>
          <a:stretch/>
        </p:blipFill>
        <p:spPr>
          <a:xfrm>
            <a:off x="800100" y="900626"/>
            <a:ext cx="403098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2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7 2.22222E-6 L 4.89711E-7 2.22222E-6 " pathEditMode="relative" rAng="0" ptsTypes="AA">
                                      <p:cBhvr>
                                        <p:cTn id="9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163E-8 -1.85185E-6 L 0.02396 -1.85185E-6 " pathEditMode="relative" rAng="0" ptsTypes="AA">
                                      <p:cBhvr>
                                        <p:cTn id="15" dur="2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EDACB-8E73-0B7D-56A4-713E3CEBB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03EDD3C3-ECF1-C06D-798C-2F583F3F3300}"/>
              </a:ext>
            </a:extLst>
          </p:cNvPr>
          <p:cNvSpPr txBox="1">
            <a:spLocks/>
          </p:cNvSpPr>
          <p:nvPr/>
        </p:nvSpPr>
        <p:spPr>
          <a:xfrm>
            <a:off x="266630" y="229433"/>
            <a:ext cx="11137900" cy="714202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600" b="1" i="0" spc="40" baseline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9pPr>
          </a:lstStyle>
          <a:p>
            <a:pPr defTabSz="914126">
              <a:lnSpc>
                <a:spcPts val="3199"/>
              </a:lnSpc>
              <a:defRPr/>
            </a:pPr>
            <a:r>
              <a:rPr lang="en-US" sz="2399" kern="0" dirty="0">
                <a:solidFill>
                  <a:srgbClr val="367C2B"/>
                </a:solidFill>
                <a:latin typeface="Verdana"/>
              </a:rPr>
              <a:t>Tropical Precision Agriculture </a:t>
            </a:r>
          </a:p>
          <a:p>
            <a:pPr defTabSz="914126">
              <a:lnSpc>
                <a:spcPts val="3199"/>
              </a:lnSpc>
              <a:defRPr/>
            </a:pPr>
            <a:endParaRPr lang="en-US" sz="2399" kern="0" dirty="0">
              <a:solidFill>
                <a:srgbClr val="367C2B"/>
              </a:solidFill>
              <a:latin typeface="Verdana"/>
            </a:endParaRPr>
          </a:p>
        </p:txBody>
      </p:sp>
      <p:pic>
        <p:nvPicPr>
          <p:cNvPr id="1026" name="Picture 2" descr="54512878_337877636754639_473858230444574489_n">
            <a:extLst>
              <a:ext uri="{FF2B5EF4-FFF2-40B4-BE49-F238E27FC236}">
                <a16:creationId xmlns:a16="http://schemas.microsoft.com/office/drawing/2014/main" id="{AC4658E0-0E39-B361-C443-6DD0372A6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3" y="826693"/>
            <a:ext cx="5464135" cy="364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rça-tarefa: 30 colheitadeiras na colheita do algodão em fazenda">
            <a:extLst>
              <a:ext uri="{FF2B5EF4-FFF2-40B4-BE49-F238E27FC236}">
                <a16:creationId xmlns:a16="http://schemas.microsoft.com/office/drawing/2014/main" id="{46A17A6B-8FFD-F58A-BC5F-B9E60CD1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162" y="823920"/>
            <a:ext cx="6073018" cy="341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1CC6D3-7F50-3E99-9A3F-55028FCC657A}"/>
              </a:ext>
            </a:extLst>
          </p:cNvPr>
          <p:cNvSpPr txBox="1"/>
          <p:nvPr/>
        </p:nvSpPr>
        <p:spPr>
          <a:xfrm>
            <a:off x="276313" y="4465179"/>
            <a:ext cx="3852163" cy="100780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pt-BR" sz="1000" b="0" spc="40" dirty="0" err="1">
                <a:solidFill>
                  <a:srgbClr val="000000"/>
                </a:solidFill>
                <a:latin typeface="Arial" charset="0"/>
              </a:rPr>
              <a:t>Soybean</a:t>
            </a:r>
            <a:r>
              <a:rPr lang="pt-BR" sz="1000" b="0" spc="40" dirty="0">
                <a:solidFill>
                  <a:srgbClr val="000000"/>
                </a:solidFill>
                <a:latin typeface="Arial" charset="0"/>
              </a:rPr>
              <a:t> Harvesting / </a:t>
            </a:r>
            <a:r>
              <a:rPr lang="pt-BR" sz="1000" b="0" spc="40" dirty="0" err="1">
                <a:solidFill>
                  <a:srgbClr val="000000"/>
                </a:solidFill>
                <a:latin typeface="Arial" charset="0"/>
              </a:rPr>
              <a:t>Planting</a:t>
            </a:r>
            <a:r>
              <a:rPr lang="pt-BR" sz="1000" b="0" spc="4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t-BR" sz="1000" b="0" spc="40" dirty="0" err="1">
                <a:solidFill>
                  <a:srgbClr val="000000"/>
                </a:solidFill>
                <a:latin typeface="Arial" charset="0"/>
              </a:rPr>
              <a:t>operations</a:t>
            </a:r>
            <a:endParaRPr lang="en-US" sz="1000" b="0" spc="40" dirty="0" err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0A69E-3139-4960-1A0F-4D76DEAF688D}"/>
              </a:ext>
            </a:extLst>
          </p:cNvPr>
          <p:cNvSpPr txBox="1"/>
          <p:nvPr/>
        </p:nvSpPr>
        <p:spPr>
          <a:xfrm>
            <a:off x="5945024" y="4301384"/>
            <a:ext cx="3852163" cy="100780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pt-BR" sz="1000" b="0" spc="40" dirty="0">
                <a:solidFill>
                  <a:srgbClr val="000000"/>
                </a:solidFill>
                <a:latin typeface="Arial" charset="0"/>
              </a:rPr>
              <a:t>Cotton Harvest / 2tons per </a:t>
            </a:r>
            <a:r>
              <a:rPr lang="pt-BR" sz="1000" b="0" spc="40" dirty="0" err="1">
                <a:solidFill>
                  <a:srgbClr val="000000"/>
                </a:solidFill>
                <a:latin typeface="Arial" charset="0"/>
              </a:rPr>
              <a:t>roll</a:t>
            </a:r>
            <a:endParaRPr lang="en-US" sz="1000" b="0" spc="40" dirty="0" err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190E79C-B35C-0AF5-D83B-36B882639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10" y="4633750"/>
            <a:ext cx="2918462" cy="175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17C048-C141-0E86-E200-8ABA90885280}"/>
              </a:ext>
            </a:extLst>
          </p:cNvPr>
          <p:cNvSpPr txBox="1"/>
          <p:nvPr/>
        </p:nvSpPr>
        <p:spPr>
          <a:xfrm>
            <a:off x="3227461" y="6211370"/>
            <a:ext cx="3852163" cy="100780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pt-BR" sz="1000" b="0" spc="40" dirty="0">
                <a:solidFill>
                  <a:srgbClr val="000000"/>
                </a:solidFill>
                <a:latin typeface="Arial" charset="0"/>
              </a:rPr>
              <a:t>Sugar </a:t>
            </a:r>
            <a:r>
              <a:rPr lang="pt-BR" sz="1000" b="0" spc="40" dirty="0" err="1">
                <a:solidFill>
                  <a:srgbClr val="000000"/>
                </a:solidFill>
                <a:latin typeface="Arial" charset="0"/>
              </a:rPr>
              <a:t>Cane</a:t>
            </a:r>
            <a:r>
              <a:rPr lang="pt-BR" sz="1000" b="0" spc="40" dirty="0">
                <a:solidFill>
                  <a:srgbClr val="000000"/>
                </a:solidFill>
                <a:latin typeface="Arial" charset="0"/>
              </a:rPr>
              <a:t> Harvesting</a:t>
            </a:r>
            <a:endParaRPr lang="en-US" sz="1000" b="0" spc="40" dirty="0" err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2EC34-9D91-D9C7-EDCB-7AAFF2C11F66}"/>
              </a:ext>
            </a:extLst>
          </p:cNvPr>
          <p:cNvSpPr txBox="1"/>
          <p:nvPr/>
        </p:nvSpPr>
        <p:spPr>
          <a:xfrm>
            <a:off x="7531376" y="5741851"/>
            <a:ext cx="3852163" cy="100780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pt-BR" sz="600" b="0" spc="40" dirty="0" err="1">
                <a:solidFill>
                  <a:srgbClr val="000000"/>
                </a:solidFill>
                <a:latin typeface="Arial" charset="0"/>
              </a:rPr>
              <a:t>Sources</a:t>
            </a:r>
            <a:r>
              <a:rPr lang="pt-BR" sz="600" b="0" spc="40" dirty="0">
                <a:solidFill>
                  <a:srgbClr val="000000"/>
                </a:solidFill>
                <a:latin typeface="Arial" charset="0"/>
              </a:rPr>
              <a:t>:</a:t>
            </a:r>
            <a:br>
              <a:rPr lang="pt-BR" sz="600" b="0" spc="40" dirty="0">
                <a:solidFill>
                  <a:srgbClr val="000000"/>
                </a:solidFill>
                <a:latin typeface="Arial" charset="0"/>
              </a:rPr>
            </a:br>
            <a:r>
              <a:rPr lang="pt-BR" sz="600" b="0" spc="40" dirty="0">
                <a:solidFill>
                  <a:srgbClr val="000000"/>
                </a:solidFill>
                <a:latin typeface="Arial" charset="0"/>
                <a:hlinkClick r:id="rId6"/>
              </a:rPr>
              <a:t>https://www.linkedin.com/pulse/4-a%C3%A7%C3%B5es-vitais-para-otimizar-log%C3%ADstica-da-colheita-de-rodrigues/</a:t>
            </a:r>
            <a:endParaRPr lang="pt-BR" sz="600" b="0" spc="4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600" b="0" spc="40" dirty="0">
                <a:solidFill>
                  <a:srgbClr val="000000"/>
                </a:solidFill>
                <a:latin typeface="Arial" charset="0"/>
                <a:hlinkClick r:id="rId7"/>
              </a:rPr>
              <a:t>https://www.comprerural.com/novo-rei-da-soja-tem-mais-de-581-mil-hectares-veja-o-video/</a:t>
            </a:r>
            <a:endParaRPr lang="pt-BR" sz="600" b="0" spc="4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600" b="0" spc="40" dirty="0">
                <a:solidFill>
                  <a:srgbClr val="000000"/>
                </a:solidFill>
                <a:latin typeface="Arial" charset="0"/>
                <a:hlinkClick r:id="rId8"/>
              </a:rPr>
              <a:t>https://www.comprerural.com/forca-tarefa-30-colheitadeiras-na-colheita-do-algodao-em-fazenda/</a:t>
            </a:r>
            <a:endParaRPr lang="pt-BR" sz="600" b="0" spc="4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110000"/>
              </a:lnSpc>
              <a:spcAft>
                <a:spcPts val="900"/>
              </a:spcAft>
            </a:pPr>
            <a:endParaRPr lang="en-US" sz="1000" b="0" spc="40" dirty="0" err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746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2BF99C-C1D1-F78E-456D-91970F2415AC}"/>
              </a:ext>
            </a:extLst>
          </p:cNvPr>
          <p:cNvSpPr/>
          <p:nvPr/>
        </p:nvSpPr>
        <p:spPr bwMode="auto">
          <a:xfrm>
            <a:off x="0" y="188181"/>
            <a:ext cx="3910581" cy="620868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defTabSz="914126"/>
            <a:endParaRPr lang="en-US" sz="1799">
              <a:solidFill>
                <a:prstClr val="black"/>
              </a:solidFill>
              <a:latin typeface="Verdana"/>
            </a:endParaRPr>
          </a:p>
        </p:txBody>
      </p:sp>
      <p:pic>
        <p:nvPicPr>
          <p:cNvPr id="1026" name="Picture 2" descr="Photo of John Deere G5 Plus Extended Monitor">
            <a:extLst>
              <a:ext uri="{FF2B5EF4-FFF2-40B4-BE49-F238E27FC236}">
                <a16:creationId xmlns:a16="http://schemas.microsoft.com/office/drawing/2014/main" id="{290534DE-8F17-DF6F-334F-BD7618ACE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4" t="4179" r="11656" b="4677"/>
          <a:stretch/>
        </p:blipFill>
        <p:spPr bwMode="auto">
          <a:xfrm>
            <a:off x="8162924" y="72340"/>
            <a:ext cx="3921125" cy="25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305E5E72-D0C4-BBE9-5295-2EB9CED57200}"/>
              </a:ext>
            </a:extLst>
          </p:cNvPr>
          <p:cNvSpPr/>
          <p:nvPr/>
        </p:nvSpPr>
        <p:spPr>
          <a:xfrm>
            <a:off x="301088" y="344485"/>
            <a:ext cx="3305772" cy="44334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1999" dirty="0">
                <a:solidFill>
                  <a:prstClr val="white"/>
                </a:solidFill>
                <a:latin typeface="Verdana"/>
                <a:cs typeface="Verdana"/>
              </a:rPr>
              <a:t>Feet on the Ground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D12279-D15D-F991-D222-F7F6521673CB}"/>
              </a:ext>
            </a:extLst>
          </p:cNvPr>
          <p:cNvSpPr txBox="1">
            <a:spLocks/>
          </p:cNvSpPr>
          <p:nvPr/>
        </p:nvSpPr>
        <p:spPr>
          <a:xfrm>
            <a:off x="68977" y="1010923"/>
            <a:ext cx="3840723" cy="4350205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SzPct val="85000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1313" indent="-227013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Verdana" pitchFamily="34" charset="0"/>
              <a:buChar char="–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2625" indent="-227013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Arial" pitchFamily="34" charset="0"/>
              <a:buChar char="•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68375" indent="-171450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Verdana" pitchFamily="34" charset="0"/>
              <a:buChar char="–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254125" indent="-171450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Arial" pitchFamily="34" charset="0"/>
              <a:buChar char="•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13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1685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26257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0829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1211" lvl="1" indent="-226945" defTabSz="914126">
              <a:defRPr/>
            </a:pPr>
            <a:endParaRPr lang="en-US" sz="1050" kern="0" dirty="0">
              <a:solidFill>
                <a:srgbClr val="000000"/>
              </a:solidFill>
            </a:endParaRPr>
          </a:p>
          <a:p>
            <a:pPr marL="341211" lvl="1" indent="-226945" defTabSz="914126">
              <a:defRPr/>
            </a:pPr>
            <a:r>
              <a:rPr lang="en-US" sz="1600" kern="0" dirty="0">
                <a:solidFill>
                  <a:srgbClr val="000000"/>
                </a:solidFill>
              </a:rPr>
              <a:t>Fields are georeferenced </a:t>
            </a:r>
          </a:p>
          <a:p>
            <a:pPr marL="341211" lvl="1" indent="-226945" defTabSz="914126">
              <a:defRPr/>
            </a:pPr>
            <a:r>
              <a:rPr lang="en-US" sz="1600" kern="0" dirty="0">
                <a:solidFill>
                  <a:srgbClr val="000000"/>
                </a:solidFill>
              </a:rPr>
              <a:t>Vehicles use Guidance Lines for tracking, avoiding soil compaction (this allow roots to grow freely)</a:t>
            </a:r>
          </a:p>
          <a:p>
            <a:pPr marL="341211" lvl="1" indent="-226945" defTabSz="914126">
              <a:defRPr/>
            </a:pPr>
            <a:r>
              <a:rPr lang="en-US" sz="1600" kern="0" dirty="0">
                <a:solidFill>
                  <a:srgbClr val="000000"/>
                </a:solidFill>
              </a:rPr>
              <a:t>Planting operation will rush on a 24/7 until work is complete</a:t>
            </a:r>
          </a:p>
          <a:p>
            <a:pPr marL="341211" lvl="1" indent="-226945" defTabSz="914126">
              <a:defRPr/>
            </a:pPr>
            <a:r>
              <a:rPr lang="en-US" sz="1600" kern="0" dirty="0">
                <a:solidFill>
                  <a:srgbClr val="000000"/>
                </a:solidFill>
              </a:rPr>
              <a:t>Nocturnal Operations !</a:t>
            </a:r>
          </a:p>
          <a:p>
            <a:pPr marL="341211" lvl="1" indent="-226945" defTabSz="914126">
              <a:defRPr/>
            </a:pPr>
            <a:r>
              <a:rPr lang="en-US" sz="1600" kern="0" dirty="0">
                <a:solidFill>
                  <a:srgbClr val="000000"/>
                </a:solidFill>
              </a:rPr>
              <a:t>Inch to sub-inch precision</a:t>
            </a:r>
          </a:p>
          <a:p>
            <a:pPr marL="341211" lvl="1" indent="-226945" defTabSz="914126">
              <a:defRPr/>
            </a:pPr>
            <a:r>
              <a:rPr lang="en-US" sz="1600" kern="0" dirty="0">
                <a:solidFill>
                  <a:srgbClr val="000000"/>
                </a:solidFill>
              </a:rPr>
              <a:t>RTK and PPP users </a:t>
            </a:r>
          </a:p>
          <a:p>
            <a:pPr marL="341211" lvl="1" indent="-226945" defTabSz="914126">
              <a:defRPr/>
            </a:pPr>
            <a:endParaRPr lang="en-US" sz="1050" kern="0" dirty="0">
              <a:solidFill>
                <a:srgbClr val="000000"/>
              </a:solidFill>
            </a:endParaRPr>
          </a:p>
          <a:p>
            <a:pPr marL="682523" lvl="2" indent="-226945" defTabSz="914126">
              <a:defRPr/>
            </a:pPr>
            <a:endParaRPr lang="en-US" sz="1050" kern="0" dirty="0">
              <a:solidFill>
                <a:srgbClr val="000000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DEADF52-3E88-C31E-A76A-E3E8B859F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70" y="349370"/>
            <a:ext cx="4120103" cy="231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9624A6F-1369-5E2D-124E-C10CF921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543" y="2922879"/>
            <a:ext cx="5292131" cy="29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A2E3CF-4A4D-A968-1FA2-6F76C9C74F3C}"/>
              </a:ext>
            </a:extLst>
          </p:cNvPr>
          <p:cNvSpPr txBox="1"/>
          <p:nvPr/>
        </p:nvSpPr>
        <p:spPr>
          <a:xfrm>
            <a:off x="9550676" y="6056176"/>
            <a:ext cx="3852163" cy="100780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pt-BR" sz="600" b="0" spc="40" dirty="0" err="1">
                <a:solidFill>
                  <a:srgbClr val="000000"/>
                </a:solidFill>
                <a:latin typeface="Arial" charset="0"/>
              </a:rPr>
              <a:t>Sources</a:t>
            </a:r>
            <a:r>
              <a:rPr lang="pt-BR" sz="600" b="0" spc="40" dirty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600" b="0" spc="40" dirty="0">
                <a:solidFill>
                  <a:srgbClr val="000000"/>
                </a:solidFill>
                <a:latin typeface="Arial" charset="0"/>
                <a:hlinkClick r:id="rId5"/>
              </a:rPr>
              <a:t>https://www.vrafy.com/how-to-view-data-side-by-side-in-ops-center/</a:t>
            </a:r>
            <a:endParaRPr lang="pt-BR" sz="600" b="0" spc="4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110000"/>
              </a:lnSpc>
              <a:spcAft>
                <a:spcPts val="900"/>
              </a:spcAft>
            </a:pPr>
            <a:endParaRPr lang="en-US" sz="1000" b="0" spc="40" dirty="0" err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508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73F2F-30DE-8556-F7C8-1F7CDB5A59B9}"/>
              </a:ext>
            </a:extLst>
          </p:cNvPr>
          <p:cNvSpPr txBox="1">
            <a:spLocks/>
          </p:cNvSpPr>
          <p:nvPr/>
        </p:nvSpPr>
        <p:spPr>
          <a:xfrm>
            <a:off x="78623" y="229433"/>
            <a:ext cx="11137900" cy="714202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600" b="1" i="0" spc="40" baseline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67C2B"/>
                </a:solidFill>
                <a:latin typeface="Verdana" pitchFamily="34" charset="0"/>
              </a:defRPr>
            </a:lvl9pPr>
          </a:lstStyle>
          <a:p>
            <a:pPr defTabSz="914126">
              <a:lnSpc>
                <a:spcPts val="3199"/>
              </a:lnSpc>
              <a:defRPr/>
            </a:pPr>
            <a:r>
              <a:rPr lang="en-US" sz="2399" kern="0" dirty="0">
                <a:solidFill>
                  <a:srgbClr val="367C2B"/>
                </a:solidFill>
                <a:latin typeface="Verdana"/>
              </a:rPr>
              <a:t>Impacts of Late Planting on Yield</a:t>
            </a:r>
          </a:p>
          <a:p>
            <a:pPr defTabSz="914126">
              <a:lnSpc>
                <a:spcPts val="3199"/>
              </a:lnSpc>
              <a:defRPr/>
            </a:pPr>
            <a:endParaRPr lang="en-US" sz="2399" kern="0" dirty="0">
              <a:solidFill>
                <a:srgbClr val="367C2B"/>
              </a:solidFill>
              <a:latin typeface="Verdan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51571-FA0E-15BF-7B8F-C745B8661424}"/>
              </a:ext>
            </a:extLst>
          </p:cNvPr>
          <p:cNvSpPr txBox="1">
            <a:spLocks/>
          </p:cNvSpPr>
          <p:nvPr/>
        </p:nvSpPr>
        <p:spPr>
          <a:xfrm>
            <a:off x="68978" y="1010923"/>
            <a:ext cx="10512862" cy="4350205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SzPct val="85000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1313" indent="-227013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Verdana" pitchFamily="34" charset="0"/>
              <a:buChar char="–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2625" indent="-227013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Arial" pitchFamily="34" charset="0"/>
              <a:buChar char="•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68375" indent="-171450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Verdana" pitchFamily="34" charset="0"/>
              <a:buChar char="–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254125" indent="-171450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Arial" pitchFamily="34" charset="0"/>
              <a:buChar char="•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13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1685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26257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0829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1211" lvl="1" indent="-226945" defTabSz="914126">
              <a:defRPr/>
            </a:pPr>
            <a:r>
              <a:rPr lang="en-US" sz="1800" kern="0" dirty="0">
                <a:solidFill>
                  <a:srgbClr val="000000"/>
                </a:solidFill>
              </a:rPr>
              <a:t>Right conditions for planting will include</a:t>
            </a:r>
          </a:p>
          <a:p>
            <a:pPr marL="682523" lvl="2" indent="-226945" defTabSz="914126">
              <a:defRPr/>
            </a:pPr>
            <a:r>
              <a:rPr lang="en-US" sz="1800" kern="0" dirty="0">
                <a:solidFill>
                  <a:srgbClr val="000000"/>
                </a:solidFill>
              </a:rPr>
              <a:t>Enough soil humidity</a:t>
            </a:r>
          </a:p>
          <a:p>
            <a:pPr marL="682523" lvl="2" indent="-226945" defTabSz="914126">
              <a:defRPr/>
            </a:pPr>
            <a:r>
              <a:rPr lang="en-US" sz="1800" kern="0" dirty="0">
                <a:solidFill>
                  <a:srgbClr val="000000"/>
                </a:solidFill>
              </a:rPr>
              <a:t>Good Weather forecast ahead</a:t>
            </a:r>
          </a:p>
          <a:p>
            <a:pPr marL="682523" lvl="2" indent="-226945" defTabSz="914126">
              <a:defRPr/>
            </a:pPr>
            <a:r>
              <a:rPr lang="en-US" sz="1800" kern="0" dirty="0">
                <a:solidFill>
                  <a:srgbClr val="000000"/>
                </a:solidFill>
              </a:rPr>
              <a:t>Soil well prepared with nutrients, etc.</a:t>
            </a:r>
          </a:p>
          <a:p>
            <a:pPr marL="682523" lvl="2" indent="-226945" defTabSz="914126">
              <a:defRPr/>
            </a:pPr>
            <a:endParaRPr lang="en-US" sz="1800" kern="0" dirty="0">
              <a:solidFill>
                <a:srgbClr val="000000"/>
              </a:solidFill>
            </a:endParaRPr>
          </a:p>
          <a:p>
            <a:pPr marL="341211" lvl="1" indent="-226945" defTabSz="914126">
              <a:defRPr/>
            </a:pPr>
            <a:r>
              <a:rPr lang="en-US" sz="1800" kern="0" dirty="0">
                <a:solidFill>
                  <a:srgbClr val="000000"/>
                </a:solidFill>
              </a:rPr>
              <a:t>Lack of conditions will cause</a:t>
            </a:r>
          </a:p>
          <a:p>
            <a:pPr marL="682523" lvl="2" indent="-226945" defTabSz="914126">
              <a:defRPr/>
            </a:pPr>
            <a:r>
              <a:rPr lang="en-US" sz="1800" kern="0" dirty="0">
                <a:solidFill>
                  <a:srgbClr val="000000"/>
                </a:solidFill>
              </a:rPr>
              <a:t>Seedlings to die due lack of water</a:t>
            </a:r>
          </a:p>
          <a:p>
            <a:pPr marL="682523" lvl="2" indent="-226945" defTabSz="914126">
              <a:defRPr/>
            </a:pPr>
            <a:r>
              <a:rPr lang="en-US" sz="1800" kern="0" dirty="0">
                <a:solidFill>
                  <a:srgbClr val="000000"/>
                </a:solidFill>
              </a:rPr>
              <a:t>Postponing planting will cause planting/Harvesting</a:t>
            </a:r>
          </a:p>
          <a:p>
            <a:pPr marL="455578" lvl="2" indent="0" defTabSz="914126">
              <a:buNone/>
              <a:defRPr/>
            </a:pPr>
            <a:r>
              <a:rPr lang="en-US" sz="1800" kern="0" dirty="0">
                <a:solidFill>
                  <a:srgbClr val="000000"/>
                </a:solidFill>
              </a:rPr>
              <a:t>Window even tighter, forcing uses of </a:t>
            </a:r>
            <a:r>
              <a:rPr lang="en-US" sz="1800" kern="0" dirty="0" err="1">
                <a:solidFill>
                  <a:srgbClr val="000000"/>
                </a:solidFill>
              </a:rPr>
              <a:t>dissecants</a:t>
            </a:r>
            <a:br>
              <a:rPr lang="en-US" sz="1800" kern="0" dirty="0">
                <a:solidFill>
                  <a:srgbClr val="000000"/>
                </a:solidFill>
              </a:rPr>
            </a:br>
            <a:r>
              <a:rPr lang="en-US" sz="1800" kern="0" dirty="0">
                <a:solidFill>
                  <a:srgbClr val="000000"/>
                </a:solidFill>
              </a:rPr>
              <a:t>causing reduced yield</a:t>
            </a:r>
          </a:p>
          <a:p>
            <a:pPr marL="798478" lvl="2" indent="-342900" defTabSz="914126">
              <a:defRPr/>
            </a:pPr>
            <a:r>
              <a:rPr lang="en-US" sz="1800" kern="0" dirty="0">
                <a:solidFill>
                  <a:srgbClr val="000000"/>
                </a:solidFill>
              </a:rPr>
              <a:t>Can also cause more passes of defensives</a:t>
            </a:r>
          </a:p>
          <a:p>
            <a:pPr marL="455578" lvl="2" indent="0" defTabSz="914126">
              <a:buNone/>
              <a:defRPr/>
            </a:pPr>
            <a:r>
              <a:rPr lang="en-US" sz="1800" kern="0" dirty="0">
                <a:solidFill>
                  <a:srgbClr val="000000"/>
                </a:solidFill>
              </a:rPr>
              <a:t>passes if humidity is too high due to spread of fungus</a:t>
            </a:r>
            <a:br>
              <a:rPr lang="en-US" sz="1400" kern="0" dirty="0">
                <a:solidFill>
                  <a:srgbClr val="000000"/>
                </a:solidFill>
              </a:rPr>
            </a:br>
            <a:r>
              <a:rPr lang="en-US" sz="1800" kern="0" dirty="0">
                <a:solidFill>
                  <a:srgbClr val="000000"/>
                </a:solidFill>
              </a:rPr>
              <a:t> and insets</a:t>
            </a:r>
          </a:p>
          <a:p>
            <a:pPr marL="455578" lvl="2" indent="0" defTabSz="914126">
              <a:buNone/>
              <a:defRPr/>
            </a:pPr>
            <a:endParaRPr lang="en-US" sz="1999" dirty="0">
              <a:solidFill>
                <a:srgbClr val="00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8D1A91-3B8C-9778-F436-0582DEEFB771}"/>
              </a:ext>
            </a:extLst>
          </p:cNvPr>
          <p:cNvGrpSpPr/>
          <p:nvPr/>
        </p:nvGrpSpPr>
        <p:grpSpPr>
          <a:xfrm>
            <a:off x="6409382" y="461473"/>
            <a:ext cx="5779443" cy="5682952"/>
            <a:chOff x="6409382" y="461473"/>
            <a:chExt cx="5779443" cy="56829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9"/>
            <a:stretch/>
          </p:blipFill>
          <p:spPr>
            <a:xfrm>
              <a:off x="6415576" y="835432"/>
              <a:ext cx="5773249" cy="2424173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169A9912-2849-4BB1-3FC2-AB67A31F4A40}"/>
                </a:ext>
              </a:extLst>
            </p:cNvPr>
            <p:cNvSpPr txBox="1">
              <a:spLocks/>
            </p:cNvSpPr>
            <p:nvPr/>
          </p:nvSpPr>
          <p:spPr>
            <a:xfrm>
              <a:off x="6409382" y="3132033"/>
              <a:ext cx="3311460" cy="217918"/>
            </a:xfrm>
            <a:prstGeom prst="rect">
              <a:avLst/>
            </a:prstGeom>
          </p:spPr>
          <p:txBody>
            <a:bodyPr/>
            <a:lstStyle>
              <a:lvl1pPr algn="l" rtl="0" eaLnBrk="1" fontAlgn="base" hangingPunct="1">
                <a:lnSpc>
                  <a:spcPts val="3200"/>
                </a:lnSpc>
                <a:spcBef>
                  <a:spcPct val="0"/>
                </a:spcBef>
                <a:spcAft>
                  <a:spcPct val="0"/>
                </a:spcAft>
                <a:defRPr sz="2600" b="1" i="0" spc="40" baseline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367C2B"/>
                  </a:solidFill>
                  <a:latin typeface="Verdana" pitchFamily="34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367C2B"/>
                  </a:solidFill>
                  <a:latin typeface="Verdana" pitchFamily="34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367C2B"/>
                  </a:solidFill>
                  <a:latin typeface="Verdana" pitchFamily="34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367C2B"/>
                  </a:solidFill>
                  <a:latin typeface="Verdana" pitchFamily="34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367C2B"/>
                  </a:solidFill>
                  <a:latin typeface="Verdana" pitchFamily="34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367C2B"/>
                  </a:solidFill>
                  <a:latin typeface="Verdana" pitchFamily="34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367C2B"/>
                  </a:solidFill>
                  <a:latin typeface="Verdana" pitchFamily="34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367C2B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en-US" sz="1000" kern="0" dirty="0"/>
                <a:t>Productivity x Seeding Date – 2016/2017 Season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457636-883F-AE5F-55FB-414E6262C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58"/>
            <a:stretch/>
          </p:blipFill>
          <p:spPr>
            <a:xfrm>
              <a:off x="6478014" y="3520866"/>
              <a:ext cx="5710811" cy="2623559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B558D5F6-26CE-69CC-0E2F-28BCABAFA83A}"/>
                </a:ext>
              </a:extLst>
            </p:cNvPr>
            <p:cNvSpPr txBox="1">
              <a:spLocks/>
            </p:cNvSpPr>
            <p:nvPr/>
          </p:nvSpPr>
          <p:spPr>
            <a:xfrm>
              <a:off x="6416504" y="461473"/>
              <a:ext cx="3311460" cy="561367"/>
            </a:xfrm>
            <a:prstGeom prst="rect">
              <a:avLst/>
            </a:prstGeom>
          </p:spPr>
          <p:txBody>
            <a:bodyPr/>
            <a:lstStyle>
              <a:lvl1pPr algn="l" rtl="0" eaLnBrk="1" fontAlgn="base" hangingPunct="1">
                <a:lnSpc>
                  <a:spcPts val="3200"/>
                </a:lnSpc>
                <a:spcBef>
                  <a:spcPct val="0"/>
                </a:spcBef>
                <a:spcAft>
                  <a:spcPct val="0"/>
                </a:spcAft>
                <a:defRPr sz="2600" b="1" i="0" spc="40" baseline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367C2B"/>
                  </a:solidFill>
                  <a:latin typeface="Verdana" pitchFamily="34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367C2B"/>
                  </a:solidFill>
                  <a:latin typeface="Verdana" pitchFamily="34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367C2B"/>
                  </a:solidFill>
                  <a:latin typeface="Verdana" pitchFamily="34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367C2B"/>
                  </a:solidFill>
                  <a:latin typeface="Verdana" pitchFamily="34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367C2B"/>
                  </a:solidFill>
                  <a:latin typeface="Verdana" pitchFamily="34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367C2B"/>
                  </a:solidFill>
                  <a:latin typeface="Verdana" pitchFamily="34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367C2B"/>
                  </a:solidFill>
                  <a:latin typeface="Verdana" pitchFamily="34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367C2B"/>
                  </a:solidFill>
                  <a:latin typeface="Verdana" pitchFamily="34" charset="0"/>
                </a:defRPr>
              </a:lvl9pPr>
            </a:lstStyle>
            <a:p>
              <a:r>
                <a:rPr lang="en-US" sz="1000" kern="0" dirty="0"/>
                <a:t>Productivity x Seeding Date – 2015/2016 Season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50C0FF3-2005-9D39-63DF-72EA9F124964}"/>
              </a:ext>
            </a:extLst>
          </p:cNvPr>
          <p:cNvSpPr txBox="1"/>
          <p:nvPr/>
        </p:nvSpPr>
        <p:spPr>
          <a:xfrm>
            <a:off x="6657173" y="262783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pt-BR" sz="1600" b="0" spc="40" dirty="0">
                <a:solidFill>
                  <a:srgbClr val="000000"/>
                </a:solidFill>
                <a:latin typeface="Arial" charset="0"/>
              </a:rPr>
              <a:t>38154 bags (</a:t>
            </a:r>
            <a:r>
              <a:rPr lang="pt-BR" sz="1600" b="0" spc="40" dirty="0">
                <a:solidFill>
                  <a:srgbClr val="FF0000"/>
                </a:solidFill>
                <a:latin typeface="Arial" charset="0"/>
              </a:rPr>
              <a:t>-6.45%</a:t>
            </a:r>
            <a:r>
              <a:rPr lang="pt-BR" sz="1600" b="0" spc="40" dirty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600" b="0" spc="40" dirty="0" err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D58AC2-C22E-467E-E2B6-F5B4659F3C5E}"/>
              </a:ext>
            </a:extLst>
          </p:cNvPr>
          <p:cNvSpPr txBox="1"/>
          <p:nvPr/>
        </p:nvSpPr>
        <p:spPr>
          <a:xfrm>
            <a:off x="6711296" y="540379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pt-BR" sz="1600" b="0" spc="40" dirty="0">
                <a:solidFill>
                  <a:srgbClr val="000000"/>
                </a:solidFill>
                <a:latin typeface="Arial" charset="0"/>
              </a:rPr>
              <a:t>40785 bags</a:t>
            </a:r>
            <a:endParaRPr lang="en-US" sz="1600" b="0" spc="40" dirty="0" err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BC119-8A41-3869-C095-FD62EC79D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EF8F-AD25-C22D-9811-01C17BA7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099" y="3159808"/>
            <a:ext cx="8720626" cy="538385"/>
          </a:xfrm>
        </p:spPr>
        <p:txBody>
          <a:bodyPr/>
          <a:lstStyle/>
          <a:p>
            <a:pPr algn="ctr"/>
            <a:r>
              <a:rPr lang="en-US" dirty="0"/>
              <a:t>Space Weather Impacts on Precision Ag</a:t>
            </a:r>
          </a:p>
        </p:txBody>
      </p:sp>
    </p:spTree>
    <p:extLst>
      <p:ext uri="{BB962C8B-B14F-4D97-AF65-F5344CB8AC3E}">
        <p14:creationId xmlns:p14="http://schemas.microsoft.com/office/powerpoint/2010/main" val="1918385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3D694-F28A-73C2-B0CA-54EF93E44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F239B0-3142-8F2D-9BA2-DBF64B00CDAC}"/>
              </a:ext>
            </a:extLst>
          </p:cNvPr>
          <p:cNvSpPr/>
          <p:nvPr/>
        </p:nvSpPr>
        <p:spPr bwMode="auto">
          <a:xfrm>
            <a:off x="0" y="188181"/>
            <a:ext cx="3910581" cy="620868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defTabSz="914126"/>
            <a:endParaRPr lang="en-US" sz="1799">
              <a:solidFill>
                <a:prstClr val="black"/>
              </a:solidFill>
              <a:latin typeface="Verdana"/>
            </a:endParaRPr>
          </a:p>
        </p:txBody>
      </p:sp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D2D17B4A-D160-53BF-E0CD-9EFD2163CB1D}"/>
              </a:ext>
            </a:extLst>
          </p:cNvPr>
          <p:cNvSpPr/>
          <p:nvPr/>
        </p:nvSpPr>
        <p:spPr>
          <a:xfrm>
            <a:off x="301087" y="344485"/>
            <a:ext cx="3544519" cy="44334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1999" dirty="0">
                <a:solidFill>
                  <a:prstClr val="white"/>
                </a:solidFill>
                <a:latin typeface="Verdana"/>
                <a:cs typeface="Verdana"/>
              </a:rPr>
              <a:t>Space Weather Impacts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37F799-2A71-E923-684B-3E1625A7B46B}"/>
              </a:ext>
            </a:extLst>
          </p:cNvPr>
          <p:cNvSpPr txBox="1">
            <a:spLocks/>
          </p:cNvSpPr>
          <p:nvPr/>
        </p:nvSpPr>
        <p:spPr>
          <a:xfrm>
            <a:off x="68977" y="656272"/>
            <a:ext cx="3840723" cy="5385604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SzPct val="85000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1313" indent="-227013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Verdana" pitchFamily="34" charset="0"/>
              <a:buChar char="–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2625" indent="-227013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Arial" pitchFamily="34" charset="0"/>
              <a:buChar char="•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68375" indent="-171450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Verdana" pitchFamily="34" charset="0"/>
              <a:buChar char="–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254125" indent="-171450" algn="l" rtl="0" fontAlgn="base">
              <a:lnSpc>
                <a:spcPct val="110000"/>
              </a:lnSpc>
              <a:spcBef>
                <a:spcPct val="0"/>
              </a:spcBef>
              <a:spcAft>
                <a:spcPts val="900"/>
              </a:spcAft>
              <a:buFont typeface="Arial" pitchFamily="34" charset="0"/>
              <a:buChar char="•"/>
              <a:defRPr sz="2000" b="0" i="0" spc="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13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1685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26257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082925" indent="-171450" algn="l" rtl="0" fontAlgn="base">
              <a:spcBef>
                <a:spcPct val="0"/>
              </a:spcBef>
              <a:spcAft>
                <a:spcPct val="30000"/>
              </a:spcAft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1211" lvl="1" indent="-226945" defTabSz="914126">
              <a:defRPr/>
            </a:pPr>
            <a:endParaRPr lang="en-US" sz="1050" kern="0" dirty="0">
              <a:solidFill>
                <a:srgbClr val="000000"/>
              </a:solidFill>
            </a:endParaRPr>
          </a:p>
          <a:p>
            <a:pPr marL="341211" lvl="1" indent="-226945" defTabSz="914126">
              <a:defRPr/>
            </a:pPr>
            <a:endParaRPr lang="en-US" sz="1600" kern="0" dirty="0">
              <a:solidFill>
                <a:srgbClr val="000000"/>
              </a:solidFill>
            </a:endParaRPr>
          </a:p>
          <a:p>
            <a:pPr marL="341211" lvl="1" indent="-226945" defTabSz="914126">
              <a:defRPr/>
            </a:pPr>
            <a:r>
              <a:rPr lang="en-US" sz="1600" kern="0" dirty="0">
                <a:solidFill>
                  <a:srgbClr val="000000"/>
                </a:solidFill>
              </a:rPr>
              <a:t>Scintillation can affect the operations up to 6 hours per night</a:t>
            </a:r>
          </a:p>
          <a:p>
            <a:pPr marL="341211" lvl="1" indent="-226945" defTabSz="914126">
              <a:defRPr/>
            </a:pPr>
            <a:r>
              <a:rPr lang="en-US" sz="1600" kern="0" dirty="0">
                <a:solidFill>
                  <a:srgbClr val="000000"/>
                </a:solidFill>
              </a:rPr>
              <a:t>Customer needs to decide between stopping the machine or driving manually (not always possible in the night shifts)</a:t>
            </a:r>
          </a:p>
          <a:p>
            <a:pPr marL="341211" lvl="1" indent="-226945" defTabSz="914126">
              <a:defRPr/>
            </a:pPr>
            <a:r>
              <a:rPr lang="en-US" sz="1600" kern="0" dirty="0">
                <a:solidFill>
                  <a:srgbClr val="000000"/>
                </a:solidFill>
              </a:rPr>
              <a:t>Difficult to diagnostic by a machine operator, even if it does when is it safe to return to operate?</a:t>
            </a:r>
          </a:p>
          <a:p>
            <a:pPr marL="341211" lvl="1" indent="-226945" defTabSz="914126">
              <a:defRPr/>
            </a:pPr>
            <a:r>
              <a:rPr lang="en-US" sz="1600" kern="0" dirty="0">
                <a:solidFill>
                  <a:srgbClr val="000000"/>
                </a:solidFill>
              </a:rPr>
              <a:t>Impact on yield documentation as it may not reflect the real positioning of the vehicle.</a:t>
            </a:r>
          </a:p>
          <a:p>
            <a:pPr marL="341211" lvl="1" indent="-226945" defTabSz="914126">
              <a:defRPr/>
            </a:pPr>
            <a:endParaRPr lang="en-US" sz="1050" kern="0" dirty="0">
              <a:solidFill>
                <a:srgbClr val="000000"/>
              </a:solidFill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A6A1B5BF-93F0-1899-FE53-B7E1B8B54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068" y="373930"/>
            <a:ext cx="6906557" cy="534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044028"/>
      </p:ext>
    </p:extLst>
  </p:cSld>
  <p:clrMapOvr>
    <a:masterClrMapping/>
  </p:clrMapOvr>
</p:sld>
</file>

<file path=ppt/theme/theme1.xml><?xml version="1.0" encoding="utf-8"?>
<a:theme xmlns:a="http://schemas.openxmlformats.org/drawingml/2006/main" name="John Deere Masterslide">
  <a:themeElements>
    <a:clrScheme name="SF_MTG_Summit">
      <a:dk1>
        <a:srgbClr val="000000"/>
      </a:dk1>
      <a:lt1>
        <a:srgbClr val="FFFFFF"/>
      </a:lt1>
      <a:dk2>
        <a:srgbClr val="BAB796"/>
      </a:dk2>
      <a:lt2>
        <a:srgbClr val="D9DBC3"/>
      </a:lt2>
      <a:accent1>
        <a:srgbClr val="367C2B"/>
      </a:accent1>
      <a:accent2>
        <a:srgbClr val="FFDE00"/>
      </a:accent2>
      <a:accent3>
        <a:srgbClr val="19581D"/>
      </a:accent3>
      <a:accent4>
        <a:srgbClr val="156082"/>
      </a:accent4>
      <a:accent5>
        <a:srgbClr val="E97132"/>
      </a:accent5>
      <a:accent6>
        <a:srgbClr val="F1A800"/>
      </a:accent6>
      <a:hlink>
        <a:srgbClr val="196B24"/>
      </a:hlink>
      <a:folHlink>
        <a:srgbClr val="666666"/>
      </a:folHlink>
    </a:clrScheme>
    <a:fontScheme name="jd_ppt_blackyellow_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noFill/>
        </a:ln>
        <a:effectLst/>
      </a:spPr>
      <a:bodyPr rot="0" spcFirstLastPara="0" vertOverflow="overflow" horzOverflow="overflow" vert="horz" wrap="square" lIns="228600" tIns="118872" rIns="228600" bIns="118872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0000"/>
          </a:lnSpc>
          <a:spcAft>
            <a:spcPts val="900"/>
          </a:spcAft>
          <a:defRPr sz="2000" b="0" spc="40" dirty="0" smtClean="0">
            <a:solidFill>
              <a:srgbClr val="000000"/>
            </a:solidFill>
            <a:latin typeface="Arial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Aft>
            <a:spcPts val="900"/>
          </a:spcAft>
          <a:defRPr sz="2000" b="0" spc="40" dirty="0" err="1" smtClean="0">
            <a:solidFill>
              <a:srgbClr val="000000"/>
            </a:solidFill>
            <a:latin typeface="Arial" charset="0"/>
          </a:defRPr>
        </a:defPPr>
      </a:lstStyle>
    </a:txDef>
  </a:objectDefaults>
  <a:extraClrSchemeLst>
    <a:extraClrScheme>
      <a:clrScheme name="jd_ppt_blackyellow_template 1">
        <a:dk1>
          <a:srgbClr val="000000"/>
        </a:dk1>
        <a:lt1>
          <a:srgbClr val="FFFFFF"/>
        </a:lt1>
        <a:dk2>
          <a:srgbClr val="367C2B"/>
        </a:dk2>
        <a:lt2>
          <a:srgbClr val="CCCCCC"/>
        </a:lt2>
        <a:accent1>
          <a:srgbClr val="367C2B"/>
        </a:accent1>
        <a:accent2>
          <a:srgbClr val="FFDE00"/>
        </a:accent2>
        <a:accent3>
          <a:srgbClr val="FFFFFF"/>
        </a:accent3>
        <a:accent4>
          <a:srgbClr val="000000"/>
        </a:accent4>
        <a:accent5>
          <a:srgbClr val="AEBFAC"/>
        </a:accent5>
        <a:accent6>
          <a:srgbClr val="E7C900"/>
        </a:accent6>
        <a:hlink>
          <a:srgbClr val="367C2B"/>
        </a:hlink>
        <a:folHlink>
          <a:srgbClr val="367C2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_Template_GY.potx" id="{ECF74758-AF65-451A-BF45-6D37F35AD8C2}" vid="{BC1DAC53-356D-4410-B571-37FDB061525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411CBC9F93AD46AAAD2C52BCAAEF57" ma:contentTypeVersion="3" ma:contentTypeDescription="Create a new document." ma:contentTypeScope="" ma:versionID="99eb4aed73bef257cc46b341d206b04b">
  <xsd:schema xmlns:xsd="http://www.w3.org/2001/XMLSchema" xmlns:xs="http://www.w3.org/2001/XMLSchema" xmlns:p="http://schemas.microsoft.com/office/2006/metadata/properties" xmlns:ns2="c237aef0-748a-45f0-82fd-54018f167565" targetNamespace="http://schemas.microsoft.com/office/2006/metadata/properties" ma:root="true" ma:fieldsID="feb6ee6699c9bc9805037bfd52b64b4b" ns2:_="">
    <xsd:import namespace="c237aef0-748a-45f0-82fd-54018f1675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37aef0-748a-45f0-82fd-54018f1675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E836FA-D228-4003-AF4F-43259BA883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525746-2791-44EA-8798-DC5EAEDAB800}">
  <ds:schemaRefs>
    <ds:schemaRef ds:uri="c237aef0-748a-45f0-82fd-54018f167565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F96B7AA-FF97-4F3F-A93E-9885A9690724}">
  <ds:schemaRefs>
    <ds:schemaRef ds:uri="c237aef0-748a-45f0-82fd-54018f16756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 Stack_GY</Template>
  <TotalTime>7111</TotalTime>
  <Words>630</Words>
  <Application>Microsoft Office PowerPoint</Application>
  <PresentationFormat>Custom</PresentationFormat>
  <Paragraphs>91</Paragraphs>
  <Slides>13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.AppleSystemUIFont</vt:lpstr>
      <vt:lpstr>Arial</vt:lpstr>
      <vt:lpstr>Arial</vt:lpstr>
      <vt:lpstr>Calibri</vt:lpstr>
      <vt:lpstr>Verdana</vt:lpstr>
      <vt:lpstr>John Deere Masterslide</vt:lpstr>
      <vt:lpstr>Impacts of Space Weather Events on Tropical Precision Agriculture</vt:lpstr>
      <vt:lpstr>Tropical Precision Agriculture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Space Weather Impacts on Precision Ag</vt:lpstr>
      <vt:lpstr>PowerPoint Presentation</vt:lpstr>
      <vt:lpstr>PowerPoint Presentation</vt:lpstr>
      <vt:lpstr>PowerPoint Presentation</vt:lpstr>
      <vt:lpstr>Small Grains Study proposal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Impacts of Space Weather Events on Tropical Precision Agriculture</dc:title>
  <dc:creator>BeineckeEdmundo@JohnDeere.com</dc:creator>
  <cp:keywords>scintillation</cp:keywords>
  <cp:lastModifiedBy>Edmundo Beinecke</cp:lastModifiedBy>
  <cp:revision>6</cp:revision>
  <dcterms:created xsi:type="dcterms:W3CDTF">2024-08-05T14:48:48Z</dcterms:created>
  <dcterms:modified xsi:type="dcterms:W3CDTF">2025-05-20T17:34:43Z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0x010100CA411CBC9F93AD46AAAD2C52BCAAEF57</vt:lpwstr>
  </property>
  <property fmtid="{D5CDD505-2E9C-101B-9397-08002B2CF9AE}" pid="3" name="MediaServiceImageTags">
    <vt:lpwstr/>
  </property>
  <property fmtid="{D5CDD505-2E9C-101B-9397-08002B2CF9AE}" pid="4" name="Order">
    <vt:lpwstr>62800.0000000000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MSIP_Label_029374dd-2437-4816-8d63-bf9cc1b578e5_Enabled">
    <vt:lpwstr>true</vt:lpwstr>
  </property>
  <property fmtid="{D5CDD505-2E9C-101B-9397-08002B2CF9AE}" pid="12" name="MSIP_Label_029374dd-2437-4816-8d63-bf9cc1b578e5_SetDate">
    <vt:lpwstr>2025-05-16T14:31:02Z</vt:lpwstr>
  </property>
  <property fmtid="{D5CDD505-2E9C-101B-9397-08002B2CF9AE}" pid="13" name="MSIP_Label_029374dd-2437-4816-8d63-bf9cc1b578e5_Method">
    <vt:lpwstr>Privileged</vt:lpwstr>
  </property>
  <property fmtid="{D5CDD505-2E9C-101B-9397-08002B2CF9AE}" pid="14" name="MSIP_Label_029374dd-2437-4816-8d63-bf9cc1b578e5_Name">
    <vt:lpwstr>Public</vt:lpwstr>
  </property>
  <property fmtid="{D5CDD505-2E9C-101B-9397-08002B2CF9AE}" pid="15" name="MSIP_Label_029374dd-2437-4816-8d63-bf9cc1b578e5_SiteId">
    <vt:lpwstr>39b03722-b836-496a-85ec-850f0957ca6b</vt:lpwstr>
  </property>
  <property fmtid="{D5CDD505-2E9C-101B-9397-08002B2CF9AE}" pid="16" name="MSIP_Label_029374dd-2437-4816-8d63-bf9cc1b578e5_ActionId">
    <vt:lpwstr>da721f60-f9dd-4156-b37a-59f591a8953e</vt:lpwstr>
  </property>
  <property fmtid="{D5CDD505-2E9C-101B-9397-08002B2CF9AE}" pid="17" name="MSIP_Label_029374dd-2437-4816-8d63-bf9cc1b578e5_ContentBits">
    <vt:lpwstr>2</vt:lpwstr>
  </property>
  <property fmtid="{D5CDD505-2E9C-101B-9397-08002B2CF9AE}" pid="18" name="MSIP_Label_029374dd-2437-4816-8d63-bf9cc1b578e5_Tag">
    <vt:lpwstr>10, 0, 1, 1</vt:lpwstr>
  </property>
  <property fmtid="{D5CDD505-2E9C-101B-9397-08002B2CF9AE}" pid="19" name="ClassificationContentMarkingFooterLocations">
    <vt:lpwstr>John Deere Masterslide:2</vt:lpwstr>
  </property>
  <property fmtid="{D5CDD505-2E9C-101B-9397-08002B2CF9AE}" pid="20" name="ClassificationContentMarkingFooterText">
    <vt:lpwstr>Public</vt:lpwstr>
  </property>
</Properties>
</file>