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y="6858000" cx="12192000"/>
  <p:notesSz cx="6858000" cy="9144000"/>
  <p:embeddedFontLst>
    <p:embeddedFont>
      <p:font typeface="Geo"/>
      <p:regular r:id="rId28"/>
      <p:italic r:id="rId29"/>
    </p:embeddedFont>
    <p:embeddedFont>
      <p:font typeface="Garamond"/>
      <p:regular r:id="rId30"/>
      <p:bold r:id="rId31"/>
      <p:italic r:id="rId32"/>
      <p:boldItalic r:id="rId33"/>
    </p:embeddedFont>
    <p:embeddedFont>
      <p:font typeface="Merriweather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j4+PzrcLIGmnEcWXPTDlGBP5IF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1AFD31-E215-4C78-B940-C08D1A9F6A23}">
  <a:tblStyle styleId="{FE1AFD31-E215-4C78-B940-C08D1A9F6A2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Geo-regular.fntdata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Geo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Garamond-bold.fntdata"/><Relationship Id="rId30" Type="http://schemas.openxmlformats.org/officeDocument/2006/relationships/font" Target="fonts/Garamond-regular.fntdata"/><Relationship Id="rId11" Type="http://schemas.openxmlformats.org/officeDocument/2006/relationships/slide" Target="slides/slide4.xml"/><Relationship Id="rId33" Type="http://schemas.openxmlformats.org/officeDocument/2006/relationships/font" Target="fonts/Garamond-boldItalic.fntdata"/><Relationship Id="rId10" Type="http://schemas.openxmlformats.org/officeDocument/2006/relationships/slide" Target="slides/slide3.xml"/><Relationship Id="rId32" Type="http://schemas.openxmlformats.org/officeDocument/2006/relationships/font" Target="fonts/Garamond-italic.fntdata"/><Relationship Id="rId13" Type="http://schemas.openxmlformats.org/officeDocument/2006/relationships/slide" Target="slides/slide6.xml"/><Relationship Id="rId35" Type="http://schemas.openxmlformats.org/officeDocument/2006/relationships/font" Target="fonts/Merriweather-bold.fntdata"/><Relationship Id="rId12" Type="http://schemas.openxmlformats.org/officeDocument/2006/relationships/slide" Target="slides/slide5.xml"/><Relationship Id="rId34" Type="http://schemas.openxmlformats.org/officeDocument/2006/relationships/font" Target="fonts/Merriweather-regular.fntdata"/><Relationship Id="rId15" Type="http://schemas.openxmlformats.org/officeDocument/2006/relationships/slide" Target="slides/slide8.xml"/><Relationship Id="rId37" Type="http://schemas.openxmlformats.org/officeDocument/2006/relationships/font" Target="fonts/Merriweather-boldItalic.fntdata"/><Relationship Id="rId14" Type="http://schemas.openxmlformats.org/officeDocument/2006/relationships/slide" Target="slides/slide7.xml"/><Relationship Id="rId36" Type="http://schemas.openxmlformats.org/officeDocument/2006/relationships/font" Target="fonts/Merriweather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customschemas.google.com/relationships/presentationmetadata" Target="meta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aeea0b87d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aeea0b87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5aeea0b87d_1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/>
          <p:nvPr>
            <p:ph type="ctrTitle"/>
          </p:nvPr>
        </p:nvSpPr>
        <p:spPr>
          <a:xfrm>
            <a:off x="914401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1"/>
          <p:cNvSpPr txBox="1"/>
          <p:nvPr>
            <p:ph idx="11" type="ftr"/>
          </p:nvPr>
        </p:nvSpPr>
        <p:spPr>
          <a:xfrm>
            <a:off x="4597400" y="6340475"/>
            <a:ext cx="546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2" type="sldNum"/>
          </p:nvPr>
        </p:nvSpPr>
        <p:spPr>
          <a:xfrm>
            <a:off x="8966200" y="632126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None/>
              <a:defRPr b="1" sz="20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2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228600" lvl="0" marL="457200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7"/>
              <a:buNone/>
              <a:defRPr sz="1427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1"/>
              <a:buNone/>
              <a:defRPr sz="1201"/>
            </a:lvl2pPr>
            <a:lvl3pPr indent="-228600" lvl="2" marL="1371600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6"/>
              <a:buNone/>
              <a:defRPr sz="976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9pPr>
          </a:lstStyle>
          <a:p/>
        </p:txBody>
      </p:sp>
      <p:sp>
        <p:nvSpPr>
          <p:cNvPr id="74" name="Google Shape;74;p32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" type="body"/>
          </p:nvPr>
        </p:nvSpPr>
        <p:spPr>
          <a:xfrm rot="5400000">
            <a:off x="3543418" y="-1943218"/>
            <a:ext cx="5105164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4"/>
          <p:cNvSpPr txBox="1"/>
          <p:nvPr>
            <p:ph type="title"/>
          </p:nvPr>
        </p:nvSpPr>
        <p:spPr>
          <a:xfrm rot="5400000">
            <a:off x="7285039" y="1828800"/>
            <a:ext cx="5851525" cy="274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4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4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"/>
              <a:buNone/>
              <a:defRPr b="1" sz="2800">
                <a:latin typeface="Geo"/>
                <a:ea typeface="Geo"/>
                <a:cs typeface="Geo"/>
                <a:sym typeface="G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1" name="Google Shape;141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2" name="Google Shape;14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9" name="Google Shape;14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"/>
              <a:buNone/>
              <a:defRPr>
                <a:latin typeface="Geo"/>
                <a:ea typeface="Geo"/>
                <a:cs typeface="Geo"/>
                <a:sym typeface="G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" type="body"/>
          </p:nvPr>
        </p:nvSpPr>
        <p:spPr>
          <a:xfrm>
            <a:off x="609600" y="990600"/>
            <a:ext cx="10972800" cy="5105164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6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/>
          <p:nvPr>
            <p:ph type="title"/>
          </p:nvPr>
        </p:nvSpPr>
        <p:spPr>
          <a:xfrm>
            <a:off x="609600" y="161903"/>
            <a:ext cx="10972800" cy="714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3"/>
              <a:buFont typeface="Arial"/>
              <a:buNone/>
              <a:defRPr sz="373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14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" type="body"/>
          </p:nvPr>
        </p:nvSpPr>
        <p:spPr>
          <a:xfrm>
            <a:off x="609601" y="951979"/>
            <a:ext cx="10972800" cy="501702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>
                <a:solidFill>
                  <a:schemeClr val="dk1"/>
                </a:solidFill>
              </a:defRPr>
            </a:lvl1pPr>
            <a:lvl2pPr indent="-333375" lvl="1" marL="914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2200">
                <a:solidFill>
                  <a:schemeClr val="dk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>
                <a:solidFill>
                  <a:schemeClr val="dk1"/>
                </a:solidFill>
              </a:defRPr>
            </a:lvl3pPr>
            <a:lvl4pPr indent="-314325" lvl="3" marL="1828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>
                <a:solidFill>
                  <a:schemeClr val="dk1"/>
                </a:solidFill>
              </a:defRPr>
            </a:lvl4pPr>
            <a:lvl5pPr indent="-314325" lvl="4" marL="22860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2" type="sldNum"/>
          </p:nvPr>
        </p:nvSpPr>
        <p:spPr>
          <a:xfrm>
            <a:off x="11688973" y="6275045"/>
            <a:ext cx="420664" cy="446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  <a:defRPr b="1" i="0" sz="146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type="title"/>
          </p:nvPr>
        </p:nvSpPr>
        <p:spPr>
          <a:xfrm>
            <a:off x="963086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79"/>
              <a:buFont typeface="Arial"/>
              <a:buNone/>
              <a:defRPr b="1" sz="3979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" type="body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60875" lIns="121775" spcFirstLastPara="1" rIns="121775" wrap="square" tIns="60875">
            <a:normAutofit/>
          </a:bodyPr>
          <a:lstStyle>
            <a:lvl1pPr indent="-228600" lvl="0" marL="457200" algn="l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7"/>
              <a:buNone/>
              <a:defRPr sz="2027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2"/>
              <a:buNone/>
              <a:defRPr sz="1802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15"/>
              </a:spcBef>
              <a:spcAft>
                <a:spcPts val="0"/>
              </a:spcAft>
              <a:buClr>
                <a:srgbClr val="888888"/>
              </a:buClr>
              <a:buSzPts val="1577"/>
              <a:buNone/>
              <a:defRPr sz="1577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7"/>
              <a:buNone/>
              <a:defRPr sz="1427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8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" type="body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405003" lvl="0" marL="457200" algn="l">
              <a:spcBef>
                <a:spcPts val="556"/>
              </a:spcBef>
              <a:spcAft>
                <a:spcPts val="0"/>
              </a:spcAft>
              <a:buClr>
                <a:schemeClr val="dk1"/>
              </a:buClr>
              <a:buSzPts val="2778"/>
              <a:buChar char="•"/>
              <a:defRPr sz="2778"/>
            </a:lvl1pPr>
            <a:lvl2pPr indent="-381190" lvl="1" marL="9144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Char char="–"/>
              <a:defRPr sz="2403"/>
            </a:lvl2pPr>
            <a:lvl3pPr indent="-357314" lvl="2" marL="13716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3pPr>
            <a:lvl4pPr indent="-343027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–"/>
              <a:defRPr sz="1802"/>
            </a:lvl4pPr>
            <a:lvl5pPr indent="-343026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»"/>
              <a:defRPr sz="1802"/>
            </a:lvl5pPr>
            <a:lvl6pPr indent="-343026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6pPr>
            <a:lvl7pPr indent="-343026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7pPr>
            <a:lvl8pPr indent="-343027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8pPr>
            <a:lvl9pPr indent="-343027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9pPr>
          </a:lstStyle>
          <a:p/>
        </p:txBody>
      </p:sp>
      <p:sp>
        <p:nvSpPr>
          <p:cNvPr id="50" name="Google Shape;50;p29"/>
          <p:cNvSpPr txBox="1"/>
          <p:nvPr>
            <p:ph idx="2" type="body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405003" lvl="0" marL="457200" algn="l">
              <a:spcBef>
                <a:spcPts val="556"/>
              </a:spcBef>
              <a:spcAft>
                <a:spcPts val="0"/>
              </a:spcAft>
              <a:buClr>
                <a:schemeClr val="dk1"/>
              </a:buClr>
              <a:buSzPts val="2778"/>
              <a:buChar char="•"/>
              <a:defRPr sz="2778"/>
            </a:lvl1pPr>
            <a:lvl2pPr indent="-381190" lvl="1" marL="9144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Char char="–"/>
              <a:defRPr sz="2403"/>
            </a:lvl2pPr>
            <a:lvl3pPr indent="-357314" lvl="2" marL="13716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3pPr>
            <a:lvl4pPr indent="-343027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–"/>
              <a:defRPr sz="1802"/>
            </a:lvl4pPr>
            <a:lvl5pPr indent="-343026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»"/>
              <a:defRPr sz="1802"/>
            </a:lvl5pPr>
            <a:lvl6pPr indent="-343026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6pPr>
            <a:lvl7pPr indent="-343026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7pPr>
            <a:lvl8pPr indent="-343027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8pPr>
            <a:lvl9pPr indent="-343027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60875" lIns="121775" spcFirstLastPara="1" rIns="121775" wrap="square" tIns="60875">
            <a:normAutofit/>
          </a:bodyPr>
          <a:lstStyle>
            <a:lvl1pPr indent="-228600" lvl="0" marL="4572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None/>
              <a:defRPr b="1" sz="2403"/>
            </a:lvl1pPr>
            <a:lvl2pPr indent="-228600" lvl="1" marL="9144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None/>
              <a:defRPr b="1" sz="2027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None/>
              <a:defRPr b="1" sz="1802"/>
            </a:lvl3pPr>
            <a:lvl4pPr indent="-228600" lvl="3" marL="1828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4pPr>
            <a:lvl5pPr indent="-228600" lvl="4" marL="22860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5pPr>
            <a:lvl6pPr indent="-228600" lvl="5" marL="2743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6pPr>
            <a:lvl7pPr indent="-228600" lvl="6" marL="32004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7pPr>
            <a:lvl8pPr indent="-228600" lvl="7" marL="36576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8pPr>
            <a:lvl9pPr indent="-228600" lvl="8" marL="4114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9pPr>
          </a:lstStyle>
          <a:p/>
        </p:txBody>
      </p:sp>
      <p:sp>
        <p:nvSpPr>
          <p:cNvPr id="57" name="Google Shape;57;p30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81190" lvl="0" marL="4572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Char char="•"/>
              <a:defRPr sz="2403"/>
            </a:lvl1pPr>
            <a:lvl2pPr indent="-357314" lvl="1" marL="9144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–"/>
              <a:defRPr sz="2027"/>
            </a:lvl2pPr>
            <a:lvl3pPr indent="-343027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3pPr>
            <a:lvl4pPr indent="-328739" lvl="3" marL="1828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–"/>
              <a:defRPr sz="1577"/>
            </a:lvl4pPr>
            <a:lvl5pPr indent="-328739" lvl="4" marL="22860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»"/>
              <a:defRPr sz="1577"/>
            </a:lvl5pPr>
            <a:lvl6pPr indent="-328739" lvl="5" marL="2743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6pPr>
            <a:lvl7pPr indent="-328739" lvl="6" marL="32004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7pPr>
            <a:lvl8pPr indent="-328739" lvl="7" marL="36576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8pPr>
            <a:lvl9pPr indent="-328739" lvl="8" marL="4114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9pPr>
          </a:lstStyle>
          <a:p/>
        </p:txBody>
      </p:sp>
      <p:sp>
        <p:nvSpPr>
          <p:cNvPr id="58" name="Google Shape;58;p30"/>
          <p:cNvSpPr txBox="1"/>
          <p:nvPr>
            <p:ph idx="3" type="body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60875" lIns="121775" spcFirstLastPara="1" rIns="121775" wrap="square" tIns="60875">
            <a:normAutofit/>
          </a:bodyPr>
          <a:lstStyle>
            <a:lvl1pPr indent="-228600" lvl="0" marL="4572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None/>
              <a:defRPr b="1" sz="2403"/>
            </a:lvl1pPr>
            <a:lvl2pPr indent="-228600" lvl="1" marL="9144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None/>
              <a:defRPr b="1" sz="2027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None/>
              <a:defRPr b="1" sz="1802"/>
            </a:lvl3pPr>
            <a:lvl4pPr indent="-228600" lvl="3" marL="1828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4pPr>
            <a:lvl5pPr indent="-228600" lvl="4" marL="22860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5pPr>
            <a:lvl6pPr indent="-228600" lvl="5" marL="2743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6pPr>
            <a:lvl7pPr indent="-228600" lvl="6" marL="32004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7pPr>
            <a:lvl8pPr indent="-228600" lvl="7" marL="36576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8pPr>
            <a:lvl9pPr indent="-228600" lvl="8" marL="4114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None/>
              <a:defRPr b="1" sz="1577"/>
            </a:lvl9pPr>
          </a:lstStyle>
          <a:p/>
        </p:txBody>
      </p:sp>
      <p:sp>
        <p:nvSpPr>
          <p:cNvPr id="59" name="Google Shape;59;p30"/>
          <p:cNvSpPr txBox="1"/>
          <p:nvPr>
            <p:ph idx="4" type="body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81190" lvl="0" marL="4572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Char char="•"/>
              <a:defRPr sz="2403"/>
            </a:lvl1pPr>
            <a:lvl2pPr indent="-357314" lvl="1" marL="9144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–"/>
              <a:defRPr sz="2027"/>
            </a:lvl2pPr>
            <a:lvl3pPr indent="-343027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2"/>
              <a:buChar char="•"/>
              <a:defRPr sz="1802"/>
            </a:lvl3pPr>
            <a:lvl4pPr indent="-328739" lvl="3" marL="1828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–"/>
              <a:defRPr sz="1577"/>
            </a:lvl4pPr>
            <a:lvl5pPr indent="-328739" lvl="4" marL="22860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»"/>
              <a:defRPr sz="1577"/>
            </a:lvl5pPr>
            <a:lvl6pPr indent="-328739" lvl="5" marL="2743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6pPr>
            <a:lvl7pPr indent="-328739" lvl="6" marL="32004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7pPr>
            <a:lvl8pPr indent="-328739" lvl="7" marL="36576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8pPr>
            <a:lvl9pPr indent="-328739" lvl="8" marL="41148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7"/>
              <a:buChar char="•"/>
              <a:defRPr sz="1577"/>
            </a:lvl9pPr>
          </a:lstStyle>
          <a:p/>
        </p:txBody>
      </p:sp>
      <p:sp>
        <p:nvSpPr>
          <p:cNvPr id="60" name="Google Shape;60;p30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None/>
              <a:defRPr b="1" sz="20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1" type="body"/>
          </p:nvPr>
        </p:nvSpPr>
        <p:spPr>
          <a:xfrm>
            <a:off x="4766735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433578" lvl="0" marL="457200" algn="l">
              <a:spcBef>
                <a:spcPts val="646"/>
              </a:spcBef>
              <a:spcAft>
                <a:spcPts val="0"/>
              </a:spcAft>
              <a:buClr>
                <a:schemeClr val="dk1"/>
              </a:buClr>
              <a:buSzPts val="3228"/>
              <a:buChar char="•"/>
              <a:defRPr sz="3228"/>
            </a:lvl1pPr>
            <a:lvl2pPr indent="-405003" lvl="1" marL="914400" algn="l">
              <a:spcBef>
                <a:spcPts val="556"/>
              </a:spcBef>
              <a:spcAft>
                <a:spcPts val="0"/>
              </a:spcAft>
              <a:buClr>
                <a:schemeClr val="dk1"/>
              </a:buClr>
              <a:buSzPts val="2778"/>
              <a:buChar char="–"/>
              <a:defRPr sz="2778"/>
            </a:lvl2pPr>
            <a:lvl3pPr indent="-381190" lvl="2" marL="1371600" algn="l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3"/>
              <a:buChar char="•"/>
              <a:defRPr sz="2403"/>
            </a:lvl3pPr>
            <a:lvl4pPr indent="-357314" lvl="3" marL="18288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–"/>
              <a:defRPr sz="2027"/>
            </a:lvl4pPr>
            <a:lvl5pPr indent="-357314" lvl="4" marL="22860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»"/>
              <a:defRPr sz="2027"/>
            </a:lvl5pPr>
            <a:lvl6pPr indent="-357314" lvl="5" marL="27432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6pPr>
            <a:lvl7pPr indent="-357314" lvl="6" marL="32004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7pPr>
            <a:lvl8pPr indent="-357314" lvl="7" marL="36576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8pPr>
            <a:lvl9pPr indent="-357314" lvl="8" marL="41148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Char char="•"/>
              <a:defRPr sz="2027"/>
            </a:lvl9pPr>
          </a:lstStyle>
          <a:p/>
        </p:txBody>
      </p:sp>
      <p:sp>
        <p:nvSpPr>
          <p:cNvPr id="66" name="Google Shape;66;p31"/>
          <p:cNvSpPr txBox="1"/>
          <p:nvPr>
            <p:ph idx="2" type="body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228600" lvl="0" marL="457200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7"/>
              <a:buNone/>
              <a:defRPr sz="1427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1"/>
              <a:buNone/>
              <a:defRPr sz="1201"/>
            </a:lvl2pPr>
            <a:lvl3pPr indent="-228600" lvl="2" marL="1371600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6"/>
              <a:buNone/>
              <a:defRPr sz="976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1"/>
              <a:buNone/>
              <a:defRPr sz="901"/>
            </a:lvl9pPr>
          </a:lstStyle>
          <a:p/>
        </p:txBody>
      </p:sp>
      <p:sp>
        <p:nvSpPr>
          <p:cNvPr id="67" name="Google Shape;67;p31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0" y="6218002"/>
            <a:ext cx="12192000" cy="639998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 txBox="1"/>
          <p:nvPr>
            <p:ph idx="10" type="dt"/>
          </p:nvPr>
        </p:nvSpPr>
        <p:spPr>
          <a:xfrm>
            <a:off x="609602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1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" type="body"/>
          </p:nvPr>
        </p:nvSpPr>
        <p:spPr>
          <a:xfrm>
            <a:off x="609600" y="990600"/>
            <a:ext cx="10972800" cy="5105164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7314" lvl="5" marL="27432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Char char="•"/>
              <a:defRPr b="0" i="0" sz="202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7314" lvl="6" marL="32004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Char char="•"/>
              <a:defRPr b="0" i="0" sz="202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7314" lvl="7" marL="36576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Char char="•"/>
              <a:defRPr b="0" i="0" sz="202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7314" lvl="8" marL="41148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7"/>
              <a:buFont typeface="Arial"/>
              <a:buChar char="•"/>
              <a:defRPr b="0" i="0" sz="202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CFB87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UCB_logo-horiz_WHT–smal.eps" id="14" name="Google Shape;14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3879" y="6172200"/>
            <a:ext cx="2672721" cy="6257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0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2C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0"/>
          <p:cNvSpPr txBox="1"/>
          <p:nvPr>
            <p:ph type="title"/>
          </p:nvPr>
        </p:nvSpPr>
        <p:spPr>
          <a:xfrm>
            <a:off x="0" y="1"/>
            <a:ext cx="11582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"/>
              <a:buNone/>
              <a:defRPr b="0" i="0" sz="2800" u="none" cap="none" strike="noStrike">
                <a:solidFill>
                  <a:schemeClr val="dk1"/>
                </a:solidFill>
                <a:latin typeface="Geo"/>
                <a:ea typeface="Geo"/>
                <a:cs typeface="Geo"/>
                <a:sym typeface="G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gif"/><Relationship Id="rId4" Type="http://schemas.openxmlformats.org/officeDocument/2006/relationships/image" Target="../media/image31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/>
          <p:nvPr>
            <p:ph type="ctrTitle"/>
          </p:nvPr>
        </p:nvSpPr>
        <p:spPr>
          <a:xfrm>
            <a:off x="0" y="1923415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</a:pP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May 2024 Storm Impact on GNSS </a:t>
            </a:r>
            <a:br>
              <a:rPr lang="en-US" sz="440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on the Ground and in Space</a:t>
            </a:r>
            <a:endParaRPr/>
          </a:p>
        </p:txBody>
      </p:sp>
      <p:sp>
        <p:nvSpPr>
          <p:cNvPr id="169" name="Google Shape;169;p1"/>
          <p:cNvSpPr txBox="1"/>
          <p:nvPr>
            <p:ph idx="1" type="subTitle"/>
          </p:nvPr>
        </p:nvSpPr>
        <p:spPr>
          <a:xfrm>
            <a:off x="342900" y="3492419"/>
            <a:ext cx="11506200" cy="781689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Jade Morton</a:t>
            </a:r>
            <a:endParaRPr/>
          </a:p>
        </p:txBody>
      </p:sp>
      <p:sp>
        <p:nvSpPr>
          <p:cNvPr id="170" name="Google Shape;170;p1"/>
          <p:cNvSpPr txBox="1"/>
          <p:nvPr>
            <p:ph idx="11" type="ftr"/>
          </p:nvPr>
        </p:nvSpPr>
        <p:spPr>
          <a:xfrm>
            <a:off x="4597400" y="6340475"/>
            <a:ext cx="4775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171" name="Google Shape;171;p1"/>
          <p:cNvSpPr txBox="1"/>
          <p:nvPr>
            <p:ph idx="12" type="sldNum"/>
          </p:nvPr>
        </p:nvSpPr>
        <p:spPr>
          <a:xfrm>
            <a:off x="8966200" y="632126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1"/>
          <p:cNvSpPr txBox="1"/>
          <p:nvPr/>
        </p:nvSpPr>
        <p:spPr>
          <a:xfrm>
            <a:off x="2286000" y="4043275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Geo"/>
                <a:ea typeface="Geo"/>
                <a:cs typeface="Geo"/>
                <a:sym typeface="Geo"/>
              </a:rPr>
              <a:t>University of Colorado Boulder, USA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/>
          <p:nvPr/>
        </p:nvSpPr>
        <p:spPr>
          <a:xfrm>
            <a:off x="1759074" y="182690"/>
            <a:ext cx="82488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 Observed Topside Ionosphere TEC Disturbance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1-Hour LEO Satellite Track</a:t>
            </a:r>
            <a:endParaRPr/>
          </a:p>
        </p:txBody>
      </p:sp>
      <p:sp>
        <p:nvSpPr>
          <p:cNvPr id="260" name="Google Shape;260;p10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61" name="Google Shape;261;p10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2" name="Google Shape;262;p10"/>
          <p:cNvPicPr preferRelativeResize="0"/>
          <p:nvPr/>
        </p:nvPicPr>
        <p:blipFill rotWithShape="1">
          <a:blip r:embed="rId3">
            <a:alphaModFix/>
          </a:blip>
          <a:srcRect b="18758" l="7871" r="3421" t="23316"/>
          <a:stretch/>
        </p:blipFill>
        <p:spPr>
          <a:xfrm>
            <a:off x="33454" y="1222398"/>
            <a:ext cx="12192001" cy="563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69" name="Google Shape;269;p11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hart&#10;&#10;Description automatically generated with medium confidence" id="270" name="Google Shape;270;p11"/>
          <p:cNvPicPr preferRelativeResize="0"/>
          <p:nvPr/>
        </p:nvPicPr>
        <p:blipFill rotWithShape="1">
          <a:blip r:embed="rId3">
            <a:alphaModFix/>
          </a:blip>
          <a:srcRect b="0" l="6968" r="0" t="3338"/>
          <a:stretch/>
        </p:blipFill>
        <p:spPr>
          <a:xfrm>
            <a:off x="914400" y="35560"/>
            <a:ext cx="10632586" cy="686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types of lines&#10;&#10;Description automatically generated with medium confidence" id="275" name="Google Shape;275;p12"/>
          <p:cNvPicPr preferRelativeResize="0"/>
          <p:nvPr/>
        </p:nvPicPr>
        <p:blipFill rotWithShape="1">
          <a:blip r:embed="rId3">
            <a:alphaModFix/>
          </a:blip>
          <a:srcRect b="0" l="7900" r="0" t="4053"/>
          <a:stretch/>
        </p:blipFill>
        <p:spPr>
          <a:xfrm>
            <a:off x="434400" y="0"/>
            <a:ext cx="113231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2"/>
          <p:cNvSpPr/>
          <p:nvPr/>
        </p:nvSpPr>
        <p:spPr>
          <a:xfrm>
            <a:off x="7315200" y="0"/>
            <a:ext cx="1371600" cy="6096000"/>
          </a:xfrm>
          <a:prstGeom prst="rect">
            <a:avLst/>
          </a:prstGeom>
          <a:solidFill>
            <a:srgbClr val="FF0000">
              <a:alpha val="14901"/>
            </a:srgbClr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2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78" name="Google Shape;278;p12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"/>
          <p:cNvSpPr txBox="1"/>
          <p:nvPr>
            <p:ph type="title"/>
          </p:nvPr>
        </p:nvSpPr>
        <p:spPr>
          <a:xfrm>
            <a:off x="152400" y="1752600"/>
            <a:ext cx="3048000" cy="2841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"/>
              <a:buNone/>
            </a:pPr>
            <a:r>
              <a:rPr lang="en-US" sz="3100"/>
              <a:t>Swarm Satellite </a:t>
            </a:r>
            <a:br>
              <a:rPr lang="en-US" sz="3100"/>
            </a:br>
            <a:r>
              <a:rPr lang="en-US" sz="3100"/>
              <a:t>Zenith Antenna Cycle Slips</a:t>
            </a:r>
            <a:endParaRPr sz="3100"/>
          </a:p>
        </p:txBody>
      </p:sp>
      <p:sp>
        <p:nvSpPr>
          <p:cNvPr id="284" name="Google Shape;2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85" name="Google Shape;2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6" name="Google Shape;2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0739" y="0"/>
            <a:ext cx="91511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aeea0b87d_1_5"/>
          <p:cNvSpPr txBox="1"/>
          <p:nvPr>
            <p:ph type="title"/>
          </p:nvPr>
        </p:nvSpPr>
        <p:spPr>
          <a:xfrm>
            <a:off x="112125" y="2102400"/>
            <a:ext cx="3154500" cy="2653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LEO Satellite 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Loss of Lock: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Space Weather 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or Jamming?</a:t>
            </a:r>
            <a:endParaRPr sz="3100"/>
          </a:p>
        </p:txBody>
      </p:sp>
      <p:sp>
        <p:nvSpPr>
          <p:cNvPr id="293" name="Google Shape;293;g35aeea0b87d_1_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4" name="Google Shape;294;g35aeea0b87d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350" y="0"/>
            <a:ext cx="875357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5aeea0b87d_1_5"/>
          <p:cNvSpPr txBox="1"/>
          <p:nvPr/>
        </p:nvSpPr>
        <p:spPr>
          <a:xfrm>
            <a:off x="3556235" y="167268"/>
            <a:ext cx="30687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01" name="Google Shape;301;p14"/>
          <p:cNvSpPr txBox="1"/>
          <p:nvPr>
            <p:ph idx="1" type="body"/>
          </p:nvPr>
        </p:nvSpPr>
        <p:spPr>
          <a:xfrm>
            <a:off x="152400" y="868351"/>
            <a:ext cx="11887200" cy="54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875" lIns="121775" spcFirstLastPara="1" rIns="121775" wrap="square" tIns="60875">
            <a:normAutofit lnSpcReduction="20000"/>
          </a:bodyPr>
          <a:lstStyle/>
          <a:p>
            <a:pPr indent="-342897" lvl="0" marL="34289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Ground:</a:t>
            </a:r>
            <a:endParaRPr/>
          </a:p>
          <a:p>
            <a:pPr indent="-2857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Seriously impacted high precision ground GNSS receivers worldwide.</a:t>
            </a:r>
            <a:endParaRPr/>
          </a:p>
          <a:p>
            <a:pPr indent="-2857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High latitude scintillation is highly correlated with high ROTI</a:t>
            </a:r>
            <a:endParaRPr/>
          </a:p>
          <a:p>
            <a:pPr indent="-2857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Cell phone-based TEC maps captured detailed ionosphere structures</a:t>
            </a:r>
            <a:endParaRPr/>
          </a:p>
          <a:p>
            <a:pPr indent="-342897" lvl="0" marL="342897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 Space:</a:t>
            </a:r>
            <a:endParaRPr/>
          </a:p>
          <a:p>
            <a:pPr indent="-2857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LEO satellite POD (zenith) TEC accuracy compromised</a:t>
            </a:r>
            <a:endParaRPr/>
          </a:p>
          <a:p>
            <a:pPr indent="-2857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Number of measurements not affected as much as earlier storms</a:t>
            </a:r>
            <a:endParaRPr/>
          </a:p>
          <a:p>
            <a:pPr indent="-311147" lvl="1" marL="742942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800"/>
              <a:t>Cycle slip occurrence elevated during the storm.</a:t>
            </a:r>
            <a:endParaRPr sz="2800"/>
          </a:p>
          <a:p>
            <a:pPr indent="-368297" lvl="0" marL="342897" rtl="0" algn="l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Need to identify source of GNSS receiver impact (space weather, jamming/spoofing, satellite attitude, GNSS signal anomalies)</a:t>
            </a:r>
            <a:endParaRPr sz="2800"/>
          </a:p>
        </p:txBody>
      </p:sp>
      <p:sp>
        <p:nvSpPr>
          <p:cNvPr id="302" name="Google Shape;302;p14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303" name="Google Shape;303;p14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"/>
          <p:cNvSpPr txBox="1"/>
          <p:nvPr>
            <p:ph type="title"/>
          </p:nvPr>
        </p:nvSpPr>
        <p:spPr>
          <a:xfrm>
            <a:off x="609600" y="152400"/>
            <a:ext cx="109728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"/>
              <a:buNone/>
            </a:pPr>
            <a:r>
              <a:rPr lang="en-US"/>
              <a:t>Data Gaps Over Polar Regions</a:t>
            </a:r>
            <a:endParaRPr/>
          </a:p>
        </p:txBody>
      </p:sp>
      <p:sp>
        <p:nvSpPr>
          <p:cNvPr id="309" name="Google Shape;309;p15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04/01/2025</a:t>
            </a:r>
            <a:endParaRPr/>
          </a:p>
        </p:txBody>
      </p:sp>
      <p:sp>
        <p:nvSpPr>
          <p:cNvPr id="310" name="Google Shape;310;p15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1" name="Google Shape;311;p15"/>
          <p:cNvPicPr preferRelativeResize="0"/>
          <p:nvPr/>
        </p:nvPicPr>
        <p:blipFill rotWithShape="1">
          <a:blip r:embed="rId3">
            <a:alphaModFix/>
          </a:blip>
          <a:srcRect b="15695" l="5380" r="5200" t="15972"/>
          <a:stretch/>
        </p:blipFill>
        <p:spPr>
          <a:xfrm>
            <a:off x="380999" y="1066800"/>
            <a:ext cx="11430001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 txBox="1"/>
          <p:nvPr/>
        </p:nvSpPr>
        <p:spPr>
          <a:xfrm>
            <a:off x="2435381" y="3276600"/>
            <a:ext cx="7321235" cy="461665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GNSS Satellites Overhead for Ground Receivers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6"/>
          <p:cNvPicPr preferRelativeResize="0"/>
          <p:nvPr/>
        </p:nvPicPr>
        <p:blipFill rotWithShape="1">
          <a:blip r:embed="rId3">
            <a:alphaModFix/>
          </a:blip>
          <a:srcRect b="10870" l="12128" r="11299" t="7013"/>
          <a:stretch/>
        </p:blipFill>
        <p:spPr>
          <a:xfrm>
            <a:off x="2743200" y="0"/>
            <a:ext cx="821646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6"/>
          <p:cNvSpPr txBox="1"/>
          <p:nvPr/>
        </p:nvSpPr>
        <p:spPr>
          <a:xfrm rot="-5400000">
            <a:off x="9326242" y="3077842"/>
            <a:ext cx="466025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Probability of Wind Speed &lt;5m/s</a:t>
            </a:r>
            <a:endParaRPr/>
          </a:p>
        </p:txBody>
      </p:sp>
      <p:sp>
        <p:nvSpPr>
          <p:cNvPr id="320" name="Google Shape;320;p16"/>
          <p:cNvSpPr txBox="1"/>
          <p:nvPr>
            <p:ph type="title"/>
          </p:nvPr>
        </p:nvSpPr>
        <p:spPr>
          <a:xfrm>
            <a:off x="152400" y="1219200"/>
            <a:ext cx="33528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"/>
              <a:buNone/>
            </a:pPr>
            <a:r>
              <a:rPr lang="en-US" sz="3600"/>
              <a:t>Data Gap </a:t>
            </a:r>
            <a:br>
              <a:rPr lang="en-US" sz="3600"/>
            </a:br>
            <a:r>
              <a:rPr lang="en-US" sz="3600"/>
              <a:t>Over</a:t>
            </a:r>
            <a:br>
              <a:rPr lang="en-US" sz="3600"/>
            </a:br>
            <a:r>
              <a:rPr lang="en-US" sz="3600"/>
              <a:t>Oceans</a:t>
            </a:r>
            <a:br>
              <a:rPr lang="en-US" sz="3600"/>
            </a:br>
            <a:endParaRPr sz="3600"/>
          </a:p>
        </p:txBody>
      </p:sp>
      <p:sp>
        <p:nvSpPr>
          <p:cNvPr id="321" name="Google Shape;321;p16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16"/>
          <p:cNvSpPr txBox="1"/>
          <p:nvPr/>
        </p:nvSpPr>
        <p:spPr>
          <a:xfrm>
            <a:off x="10896600" y="5508"/>
            <a:ext cx="699230" cy="6801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323" name="Google Shape;323;p16"/>
          <p:cNvSpPr txBox="1"/>
          <p:nvPr/>
        </p:nvSpPr>
        <p:spPr>
          <a:xfrm>
            <a:off x="2712008" y="5191432"/>
            <a:ext cx="8290090" cy="461665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Equatorial Oceans Are In General Calm 🡪 Good Reflectors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04/01/2025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50132"/>
            <a:ext cx="7333882" cy="40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7"/>
          <p:cNvSpPr/>
          <p:nvPr/>
        </p:nvSpPr>
        <p:spPr>
          <a:xfrm>
            <a:off x="7321364" y="3087240"/>
            <a:ext cx="4788274" cy="1597919"/>
          </a:xfrm>
          <a:prstGeom prst="rect">
            <a:avLst/>
          </a:prstGeom>
          <a:solidFill>
            <a:srgbClr val="FFFF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7"/>
          <p:cNvSpPr txBox="1"/>
          <p:nvPr>
            <p:ph type="title"/>
          </p:nvPr>
        </p:nvSpPr>
        <p:spPr>
          <a:xfrm>
            <a:off x="152400" y="222833"/>
            <a:ext cx="11957237" cy="714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sz="3200"/>
              <a:t>GNSS-R for Altimetry and Ionosphere Applications</a:t>
            </a:r>
            <a:endParaRPr sz="3200"/>
          </a:p>
        </p:txBody>
      </p:sp>
      <p:sp>
        <p:nvSpPr>
          <p:cNvPr id="332" name="Google Shape;332;p17"/>
          <p:cNvSpPr txBox="1"/>
          <p:nvPr>
            <p:ph idx="12" type="sldNum"/>
          </p:nvPr>
        </p:nvSpPr>
        <p:spPr>
          <a:xfrm>
            <a:off x="11688973" y="6275045"/>
            <a:ext cx="420664" cy="446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5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17"/>
          <p:cNvSpPr txBox="1"/>
          <p:nvPr/>
        </p:nvSpPr>
        <p:spPr>
          <a:xfrm>
            <a:off x="381000" y="5106144"/>
            <a:ext cx="11658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Wang, Y.,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Y. Morton, “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Coherent GNSS reflection signal processing for high-precision and high-resolution spaceborne applications,” </a:t>
            </a: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IEEE Trans. Geosci. Remote Sensing, 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DOI:10.1109/TGRS.2020.2993804</a:t>
            </a: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</a:t>
            </a:r>
            <a:endParaRPr i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Wang, Y.,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Y. Morton, “Ionospheric TEC and disturbance observations from space borne coherent GNSS-R measurements,” </a:t>
            </a: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IEEE Trans. Geosci. Remote Sensing, 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DOI:</a:t>
            </a:r>
            <a:r>
              <a:rPr i="1"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10.1109/TGRS.2021.3093328, 2021.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17"/>
          <p:cNvSpPr txBox="1"/>
          <p:nvPr/>
        </p:nvSpPr>
        <p:spPr>
          <a:xfrm>
            <a:off x="7321363" y="3694559"/>
            <a:ext cx="4870637" cy="95410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09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cxnSp>
        <p:nvCxnSpPr>
          <p:cNvPr id="335" name="Google Shape;335;p17"/>
          <p:cNvCxnSpPr/>
          <p:nvPr/>
        </p:nvCxnSpPr>
        <p:spPr>
          <a:xfrm flipH="1">
            <a:off x="2895600" y="3904831"/>
            <a:ext cx="304800" cy="286169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6" name="Google Shape;336;p17"/>
          <p:cNvCxnSpPr/>
          <p:nvPr/>
        </p:nvCxnSpPr>
        <p:spPr>
          <a:xfrm>
            <a:off x="3390656" y="3886200"/>
            <a:ext cx="343144" cy="286169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7" name="Google Shape;337;p17"/>
          <p:cNvSpPr/>
          <p:nvPr/>
        </p:nvSpPr>
        <p:spPr>
          <a:xfrm>
            <a:off x="7930963" y="1339103"/>
            <a:ext cx="3853664" cy="1519537"/>
          </a:xfrm>
          <a:prstGeom prst="rect">
            <a:avLst/>
          </a:prstGeom>
          <a:solidFill>
            <a:srgbClr val="FFFF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>
            <a:off x="8505632" y="1910999"/>
            <a:ext cx="2463623" cy="73789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5252" l="-1024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>
            <a:off x="8096623" y="1446827"/>
            <a:ext cx="36744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Altimetry: Surface Height</a:t>
            </a:r>
            <a:endParaRPr/>
          </a:p>
        </p:txBody>
      </p:sp>
      <p:sp>
        <p:nvSpPr>
          <p:cNvPr id="340" name="Google Shape;340;p17"/>
          <p:cNvSpPr txBox="1"/>
          <p:nvPr/>
        </p:nvSpPr>
        <p:spPr>
          <a:xfrm>
            <a:off x="7416244" y="3223578"/>
            <a:ext cx="46995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Ionosphere: TEC and scintillation</a:t>
            </a:r>
            <a:endParaRPr/>
          </a:p>
        </p:txBody>
      </p:sp>
      <p:sp>
        <p:nvSpPr>
          <p:cNvPr id="341" name="Google Shape;341;p17"/>
          <p:cNvSpPr txBox="1"/>
          <p:nvPr/>
        </p:nvSpPr>
        <p:spPr>
          <a:xfrm rot="-1021384">
            <a:off x="3999153" y="2168076"/>
            <a:ext cx="1407160" cy="46166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42" name="Google Shape;342;p17"/>
          <p:cNvSpPr txBox="1"/>
          <p:nvPr/>
        </p:nvSpPr>
        <p:spPr>
          <a:xfrm>
            <a:off x="2687927" y="3424535"/>
            <a:ext cx="1198273" cy="46166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789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43" name="Google Shape;343;p17"/>
          <p:cNvSpPr/>
          <p:nvPr/>
        </p:nvSpPr>
        <p:spPr>
          <a:xfrm>
            <a:off x="3657600" y="4038600"/>
            <a:ext cx="419100" cy="684660"/>
          </a:xfrm>
          <a:prstGeom prst="arc">
            <a:avLst>
              <a:gd fmla="val 16973459" name="adj1"/>
              <a:gd fmla="val 0" name="adj2"/>
            </a:avLst>
          </a:prstGeom>
          <a:noFill/>
          <a:ln cap="flat" cmpd="sng" w="2857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7"/>
          <p:cNvSpPr txBox="1"/>
          <p:nvPr/>
        </p:nvSpPr>
        <p:spPr>
          <a:xfrm>
            <a:off x="4106778" y="4011598"/>
            <a:ext cx="267124" cy="36933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6450" l="-22725" r="-1818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graphicFrame>
        <p:nvGraphicFramePr>
          <p:cNvPr id="345" name="Google Shape;345;p17"/>
          <p:cNvGraphicFramePr/>
          <p:nvPr/>
        </p:nvGraphicFramePr>
        <p:xfrm>
          <a:off x="0" y="10501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{FE1AFD31-E215-4C78-B940-C08D1A9F6A23}</a:tableStyleId>
              </a:tblPr>
              <a:tblGrid>
                <a:gridCol w="2186950"/>
                <a:gridCol w="2186950"/>
              </a:tblGrid>
              <a:tr h="404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Pseudorange</a:t>
                      </a:r>
                      <a:endParaRPr b="1" sz="2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Carrier Phase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4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Absolute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Relative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4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Noisy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Precise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4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Robust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/>
                        <a:t>Fragile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/>
          <p:nvPr>
            <p:ph type="title"/>
          </p:nvPr>
        </p:nvSpPr>
        <p:spPr>
          <a:xfrm>
            <a:off x="152400" y="224477"/>
            <a:ext cx="11887200" cy="558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eo"/>
              <a:buNone/>
            </a:pPr>
            <a:r>
              <a:rPr lang="en-US"/>
              <a:t>Carrier Phase Measurements: </a:t>
            </a:r>
            <a:br>
              <a:rPr lang="en-US"/>
            </a:br>
            <a:r>
              <a:rPr lang="en-US"/>
              <a:t>Only Available Over Ice and Calm Waters – Coherent Reflection</a:t>
            </a:r>
            <a:endParaRPr/>
          </a:p>
        </p:txBody>
      </p:sp>
      <p:sp>
        <p:nvSpPr>
          <p:cNvPr id="351" name="Google Shape;351;p18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04/01/2025</a:t>
            </a:r>
            <a:endParaRPr/>
          </a:p>
        </p:txBody>
      </p:sp>
      <p:sp>
        <p:nvSpPr>
          <p:cNvPr id="352" name="Google Shape;352;p18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3" name="Google Shape;353;p18"/>
          <p:cNvGrpSpPr/>
          <p:nvPr/>
        </p:nvGrpSpPr>
        <p:grpSpPr>
          <a:xfrm>
            <a:off x="152400" y="1524000"/>
            <a:ext cx="6883021" cy="4699739"/>
            <a:chOff x="230755" y="51721"/>
            <a:chExt cx="2845819" cy="1891973"/>
          </a:xfrm>
        </p:grpSpPr>
        <p:pic>
          <p:nvPicPr>
            <p:cNvPr id="354" name="Google Shape;354;p18"/>
            <p:cNvPicPr preferRelativeResize="0"/>
            <p:nvPr/>
          </p:nvPicPr>
          <p:blipFill rotWithShape="1">
            <a:blip r:embed="rId3">
              <a:alphaModFix/>
            </a:blip>
            <a:srcRect b="14463" l="10580" r="8799" t="10585"/>
            <a:stretch/>
          </p:blipFill>
          <p:spPr>
            <a:xfrm>
              <a:off x="230755" y="51721"/>
              <a:ext cx="2712468" cy="1891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47438" y="525063"/>
              <a:ext cx="129136" cy="9744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18"/>
          <p:cNvGrpSpPr/>
          <p:nvPr/>
        </p:nvGrpSpPr>
        <p:grpSpPr>
          <a:xfrm>
            <a:off x="7332169" y="1214735"/>
            <a:ext cx="4707431" cy="5033665"/>
            <a:chOff x="7332169" y="1111029"/>
            <a:chExt cx="4707431" cy="5033665"/>
          </a:xfrm>
        </p:grpSpPr>
        <p:pic>
          <p:nvPicPr>
            <p:cNvPr descr="Diagram&#10;&#10;Description automatically generated" id="357" name="Google Shape;357;p18"/>
            <p:cNvPicPr preferRelativeResize="0"/>
            <p:nvPr/>
          </p:nvPicPr>
          <p:blipFill rotWithShape="1">
            <a:blip r:embed="rId5">
              <a:alphaModFix/>
            </a:blip>
            <a:srcRect b="10204" l="18176" r="14041" t="6667"/>
            <a:stretch/>
          </p:blipFill>
          <p:spPr>
            <a:xfrm>
              <a:off x="7332169" y="1444955"/>
              <a:ext cx="4707431" cy="4699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18"/>
            <p:cNvSpPr txBox="1"/>
            <p:nvPr/>
          </p:nvSpPr>
          <p:spPr>
            <a:xfrm>
              <a:off x="8803757" y="1111029"/>
              <a:ext cx="1828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Oct. 2021</a:t>
              </a:r>
              <a:endParaRPr/>
            </a:p>
          </p:txBody>
        </p:sp>
        <p:pic>
          <p:nvPicPr>
            <p:cNvPr id="359" name="Google Shape;359;p18"/>
            <p:cNvPicPr preferRelativeResize="0"/>
            <p:nvPr/>
          </p:nvPicPr>
          <p:blipFill rotWithShape="1">
            <a:blip r:embed="rId6">
              <a:alphaModFix/>
            </a:blip>
            <a:srcRect b="0" l="9757" r="7317" t="0"/>
            <a:stretch/>
          </p:blipFill>
          <p:spPr>
            <a:xfrm>
              <a:off x="10591800" y="1524000"/>
              <a:ext cx="1295400" cy="97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sp>
        <p:nvSpPr>
          <p:cNvPr id="360" name="Google Shape;360;p18"/>
          <p:cNvSpPr txBox="1"/>
          <p:nvPr/>
        </p:nvSpPr>
        <p:spPr>
          <a:xfrm>
            <a:off x="2012301" y="1176431"/>
            <a:ext cx="21024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Jan-Apr. 2019</a:t>
            </a:r>
            <a:endParaRPr/>
          </a:p>
        </p:txBody>
      </p:sp>
      <p:sp>
        <p:nvSpPr>
          <p:cNvPr id="361" name="Google Shape;361;p18"/>
          <p:cNvSpPr txBox="1"/>
          <p:nvPr/>
        </p:nvSpPr>
        <p:spPr>
          <a:xfrm>
            <a:off x="5151067" y="1111370"/>
            <a:ext cx="26164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Spire Global Data</a:t>
            </a:r>
            <a:endParaRPr/>
          </a:p>
        </p:txBody>
      </p:sp>
      <p:sp>
        <p:nvSpPr>
          <p:cNvPr id="362" name="Google Shape;362;p18"/>
          <p:cNvSpPr txBox="1"/>
          <p:nvPr/>
        </p:nvSpPr>
        <p:spPr>
          <a:xfrm>
            <a:off x="1851563" y="3448409"/>
            <a:ext cx="8390438" cy="461665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reflection signals from poles and equatorial oceans</a:t>
            </a:r>
            <a:endParaRPr/>
          </a:p>
        </p:txBody>
      </p:sp>
      <p:pic>
        <p:nvPicPr>
          <p:cNvPr id="363" name="Google Shape;36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 txBox="1"/>
          <p:nvPr/>
        </p:nvSpPr>
        <p:spPr>
          <a:xfrm>
            <a:off x="1676399" y="1748905"/>
            <a:ext cx="21311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ROTI</a:t>
            </a:r>
            <a:endParaRPr/>
          </a:p>
        </p:txBody>
      </p:sp>
      <p:sp>
        <p:nvSpPr>
          <p:cNvPr id="178" name="Google Shape;178;p2"/>
          <p:cNvSpPr txBox="1"/>
          <p:nvPr/>
        </p:nvSpPr>
        <p:spPr>
          <a:xfrm>
            <a:off x="6897699" y="1675282"/>
            <a:ext cx="41370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Precise Position Error</a:t>
            </a:r>
            <a:endParaRPr b="1" i="0" sz="2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2233400" y="421597"/>
            <a:ext cx="758296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10-11, 2024 Storm</a:t>
            </a:r>
            <a:endParaRPr/>
          </a:p>
        </p:txBody>
      </p:sp>
      <p:pic>
        <p:nvPicPr>
          <p:cNvPr id="180" name="Google Shape;180;p2"/>
          <p:cNvPicPr preferRelativeResize="0"/>
          <p:nvPr/>
        </p:nvPicPr>
        <p:blipFill rotWithShape="1">
          <a:blip r:embed="rId3">
            <a:alphaModFix/>
          </a:blip>
          <a:srcRect b="0" l="0" r="0" t="9138"/>
          <a:stretch/>
        </p:blipFill>
        <p:spPr>
          <a:xfrm>
            <a:off x="6024881" y="2138065"/>
            <a:ext cx="6167120" cy="412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"/>
          <p:cNvPicPr preferRelativeResize="0"/>
          <p:nvPr/>
        </p:nvPicPr>
        <p:blipFill rotWithShape="1">
          <a:blip r:embed="rId4">
            <a:alphaModFix/>
          </a:blip>
          <a:srcRect b="0" l="0" r="0" t="10858"/>
          <a:stretch/>
        </p:blipFill>
        <p:spPr>
          <a:xfrm>
            <a:off x="11983" y="2132618"/>
            <a:ext cx="5954025" cy="412024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 txBox="1"/>
          <p:nvPr>
            <p:ph idx="11" type="ftr"/>
          </p:nvPr>
        </p:nvSpPr>
        <p:spPr>
          <a:xfrm>
            <a:off x="4597400" y="6340475"/>
            <a:ext cx="546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183" name="Google Shape;183;p2"/>
          <p:cNvSpPr txBox="1"/>
          <p:nvPr>
            <p:ph idx="12" type="sldNum"/>
          </p:nvPr>
        </p:nvSpPr>
        <p:spPr>
          <a:xfrm>
            <a:off x="8966200" y="632126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"/>
          <p:cNvSpPr txBox="1"/>
          <p:nvPr>
            <p:ph type="title"/>
          </p:nvPr>
        </p:nvSpPr>
        <p:spPr>
          <a:xfrm>
            <a:off x="838200" y="-446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"/>
              <a:buNone/>
            </a:pPr>
            <a:r>
              <a:rPr lang="en-US" sz="3200"/>
              <a:t>GNSS-R Captures Polar Structures</a:t>
            </a:r>
            <a:br>
              <a:rPr lang="en-US" sz="3200"/>
            </a:br>
            <a:r>
              <a:rPr b="0" lang="en-US" sz="2400"/>
              <a:t>5/12/2022</a:t>
            </a:r>
            <a:endParaRPr b="0" sz="3200"/>
          </a:p>
        </p:txBody>
      </p:sp>
      <p:sp>
        <p:nvSpPr>
          <p:cNvPr id="370" name="Google Shape;370;p19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04/01/2025</a:t>
            </a:r>
            <a:endParaRPr/>
          </a:p>
        </p:txBody>
      </p:sp>
      <p:sp>
        <p:nvSpPr>
          <p:cNvPr id="371" name="Google Shape;371;p19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hart&#10;&#10;Description automatically generated" id="372" name="Google Shape;3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8972" y="1128814"/>
            <a:ext cx="5257800" cy="501243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9"/>
          <p:cNvSpPr/>
          <p:nvPr/>
        </p:nvSpPr>
        <p:spPr>
          <a:xfrm>
            <a:off x="6616123" y="1401231"/>
            <a:ext cx="48757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14-51-50 UT Spire CubeSat FM101-GPS PRN 17</a:t>
            </a:r>
            <a:b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rgbClr val="BD542A"/>
                </a:solidFill>
                <a:latin typeface="Arial"/>
                <a:ea typeface="Arial"/>
                <a:cs typeface="Arial"/>
                <a:sym typeface="Arial"/>
              </a:rPr>
              <a:t>15-15-23 UT Spire CubeSat FM125-GPS PRN 09</a:t>
            </a:r>
            <a:endParaRPr sz="1600">
              <a:solidFill>
                <a:srgbClr val="BD54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9"/>
          <p:cNvSpPr txBox="1"/>
          <p:nvPr/>
        </p:nvSpPr>
        <p:spPr>
          <a:xfrm>
            <a:off x="2209800" y="4351782"/>
            <a:ext cx="73711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IPP1</a:t>
            </a:r>
            <a:endParaRPr/>
          </a:p>
        </p:txBody>
      </p:sp>
      <p:sp>
        <p:nvSpPr>
          <p:cNvPr id="375" name="Google Shape;375;p19"/>
          <p:cNvSpPr txBox="1"/>
          <p:nvPr/>
        </p:nvSpPr>
        <p:spPr>
          <a:xfrm>
            <a:off x="3677016" y="3818382"/>
            <a:ext cx="73711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IPP2</a:t>
            </a:r>
            <a:endParaRPr/>
          </a:p>
        </p:txBody>
      </p:sp>
      <p:sp>
        <p:nvSpPr>
          <p:cNvPr id="376" name="Google Shape;376;p19"/>
          <p:cNvSpPr txBox="1"/>
          <p:nvPr/>
        </p:nvSpPr>
        <p:spPr>
          <a:xfrm>
            <a:off x="2667000" y="3892941"/>
            <a:ext cx="73711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endParaRPr/>
          </a:p>
        </p:txBody>
      </p:sp>
      <p:pic>
        <p:nvPicPr>
          <p:cNvPr descr="Chart&#10;&#10;Description automatically generated" id="377" name="Google Shape;377;p19"/>
          <p:cNvPicPr preferRelativeResize="0"/>
          <p:nvPr/>
        </p:nvPicPr>
        <p:blipFill rotWithShape="1">
          <a:blip r:embed="rId4">
            <a:alphaModFix/>
          </a:blip>
          <a:srcRect b="0" l="1848" r="48501" t="0"/>
          <a:stretch/>
        </p:blipFill>
        <p:spPr>
          <a:xfrm rot="-5400000">
            <a:off x="724538" y="1166276"/>
            <a:ext cx="5164836" cy="478511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9"/>
          <p:cNvSpPr txBox="1"/>
          <p:nvPr/>
        </p:nvSpPr>
        <p:spPr>
          <a:xfrm>
            <a:off x="295965" y="5001064"/>
            <a:ext cx="11777583" cy="120032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Captures dynamic plasma patterns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contributions from incident and reflection ray: math framework published!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Hardware bias calibration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"/>
          <p:cNvSpPr txBox="1"/>
          <p:nvPr>
            <p:ph type="title"/>
          </p:nvPr>
        </p:nvSpPr>
        <p:spPr>
          <a:xfrm>
            <a:off x="0" y="-1"/>
            <a:ext cx="12192000" cy="914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"/>
              <a:buNone/>
            </a:pPr>
            <a:r>
              <a:rPr lang="en-US" sz="3600"/>
              <a:t>GNSS PPP Software Performance (5800 Stations)</a:t>
            </a:r>
            <a:endParaRPr/>
          </a:p>
        </p:txBody>
      </p:sp>
      <p:sp>
        <p:nvSpPr>
          <p:cNvPr id="189" name="Google Shape;189;p3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190" name="Google Shape;190;p3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1" name="Google Shape;1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99" y="861606"/>
            <a:ext cx="11225809" cy="5996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18"/>
            <a:ext cx="8720012" cy="68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4"/>
          <p:cNvSpPr txBox="1"/>
          <p:nvPr/>
        </p:nvSpPr>
        <p:spPr>
          <a:xfrm>
            <a:off x="8424234" y="5637422"/>
            <a:ext cx="3613532" cy="60670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998" l="-696" r="0" t="-3999"/>
            </a:stretch>
          </a:blip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00" name="Google Shape;200;p4"/>
          <p:cNvSpPr txBox="1"/>
          <p:nvPr/>
        </p:nvSpPr>
        <p:spPr>
          <a:xfrm>
            <a:off x="640080" y="675988"/>
            <a:ext cx="1476704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Barrow</a:t>
            </a:r>
            <a:endParaRPr/>
          </a:p>
        </p:txBody>
      </p:sp>
      <p:sp>
        <p:nvSpPr>
          <p:cNvPr id="201" name="Google Shape;201;p4"/>
          <p:cNvSpPr txBox="1"/>
          <p:nvPr/>
        </p:nvSpPr>
        <p:spPr>
          <a:xfrm>
            <a:off x="629920" y="2256211"/>
            <a:ext cx="838200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Toolik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629920" y="3958958"/>
            <a:ext cx="941552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Poker</a:t>
            </a:r>
            <a:endParaRPr/>
          </a:p>
        </p:txBody>
      </p:sp>
      <p:sp>
        <p:nvSpPr>
          <p:cNvPr id="203" name="Google Shape;203;p4"/>
          <p:cNvSpPr txBox="1"/>
          <p:nvPr/>
        </p:nvSpPr>
        <p:spPr>
          <a:xfrm>
            <a:off x="619672" y="5543830"/>
            <a:ext cx="1209128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HAARP</a:t>
            </a:r>
            <a:endParaRPr/>
          </a:p>
        </p:txBody>
      </p:sp>
      <p:pic>
        <p:nvPicPr>
          <p:cNvPr descr="Map&#10;&#10;Description automatically generated" id="204" name="Google Shape;204;p4"/>
          <p:cNvPicPr preferRelativeResize="0"/>
          <p:nvPr/>
        </p:nvPicPr>
        <p:blipFill rotWithShape="1">
          <a:blip r:embed="rId5">
            <a:alphaModFix/>
          </a:blip>
          <a:srcRect b="16980" l="21941" r="24442" t="4140"/>
          <a:stretch/>
        </p:blipFill>
        <p:spPr>
          <a:xfrm>
            <a:off x="8292031" y="0"/>
            <a:ext cx="3877938" cy="540928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"/>
          <p:cNvSpPr/>
          <p:nvPr/>
        </p:nvSpPr>
        <p:spPr>
          <a:xfrm>
            <a:off x="10410939" y="3139807"/>
            <a:ext cx="198304" cy="267159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10684526" y="4250675"/>
            <a:ext cx="198304" cy="267159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"/>
          <p:cNvSpPr/>
          <p:nvPr/>
        </p:nvSpPr>
        <p:spPr>
          <a:xfrm>
            <a:off x="9593855" y="604085"/>
            <a:ext cx="198304" cy="267159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8498238" y="552998"/>
            <a:ext cx="8894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Barrow</a:t>
            </a:r>
            <a:endParaRPr/>
          </a:p>
        </p:txBody>
      </p:sp>
      <p:sp>
        <p:nvSpPr>
          <p:cNvPr id="209" name="Google Shape;209;p4"/>
          <p:cNvSpPr txBox="1"/>
          <p:nvPr/>
        </p:nvSpPr>
        <p:spPr>
          <a:xfrm>
            <a:off x="9220200" y="1742534"/>
            <a:ext cx="10769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Toolik</a:t>
            </a:r>
            <a:endParaRPr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10629829" y="3117806"/>
            <a:ext cx="11655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Poker Flat</a:t>
            </a:r>
            <a:endParaRPr/>
          </a:p>
        </p:txBody>
      </p:sp>
      <p:sp>
        <p:nvSpPr>
          <p:cNvPr id="211" name="Google Shape;211;p4"/>
          <p:cNvSpPr txBox="1"/>
          <p:nvPr/>
        </p:nvSpPr>
        <p:spPr>
          <a:xfrm>
            <a:off x="10882830" y="4199588"/>
            <a:ext cx="8931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HAARP</a:t>
            </a:r>
            <a:endParaRPr/>
          </a:p>
        </p:txBody>
      </p:sp>
      <p:sp>
        <p:nvSpPr>
          <p:cNvPr id="212" name="Google Shape;212;p4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 txBox="1"/>
          <p:nvPr>
            <p:ph idx="12" type="sldNum"/>
          </p:nvPr>
        </p:nvSpPr>
        <p:spPr>
          <a:xfrm>
            <a:off x="8819601" y="6340474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5"/>
          <p:cNvSpPr txBox="1"/>
          <p:nvPr/>
        </p:nvSpPr>
        <p:spPr>
          <a:xfrm>
            <a:off x="609600" y="2133600"/>
            <a:ext cx="33528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Scintillation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ROTI 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</a:t>
            </a:r>
            <a:endParaRPr/>
          </a:p>
        </p:txBody>
      </p:sp>
      <p:sp>
        <p:nvSpPr>
          <p:cNvPr id="220" name="Google Shape;220;p5"/>
          <p:cNvSpPr txBox="1"/>
          <p:nvPr>
            <p:ph idx="11" type="ftr"/>
          </p:nvPr>
        </p:nvSpPr>
        <p:spPr>
          <a:xfrm>
            <a:off x="4308905" y="6349178"/>
            <a:ext cx="5306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pic>
        <p:nvPicPr>
          <p:cNvPr id="221" name="Google Shape;2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6400" y="3313"/>
            <a:ext cx="79756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27" name="Google Shape;227;p6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Graphical user interface, text, application, email&#10;&#10;Description automatically generated" id="228" name="Google Shape;228;p6"/>
          <p:cNvPicPr preferRelativeResize="0"/>
          <p:nvPr/>
        </p:nvPicPr>
        <p:blipFill rotWithShape="1">
          <a:blip r:embed="rId3">
            <a:alphaModFix/>
          </a:blip>
          <a:srcRect b="45201" l="0" r="10620" t="1"/>
          <a:stretch/>
        </p:blipFill>
        <p:spPr>
          <a:xfrm>
            <a:off x="1673630" y="0"/>
            <a:ext cx="907057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34" name="Google Shape;234;p7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5" name="Google Shape;2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75" y="0"/>
            <a:ext cx="11347450" cy="609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7"/>
          <p:cNvSpPr txBox="1"/>
          <p:nvPr/>
        </p:nvSpPr>
        <p:spPr>
          <a:xfrm>
            <a:off x="533400" y="4876800"/>
            <a:ext cx="1905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May 10, 2024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18 UTC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5/21/2025</a:t>
            </a:r>
            <a:endParaRPr/>
          </a:p>
        </p:txBody>
      </p:sp>
      <p:sp>
        <p:nvSpPr>
          <p:cNvPr id="242" name="Google Shape;242;p8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66800"/>
            <a:ext cx="12192000" cy="38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 txBox="1"/>
          <p:nvPr>
            <p:ph idx="11" type="ftr"/>
          </p:nvPr>
        </p:nvSpPr>
        <p:spPr>
          <a:xfrm>
            <a:off x="4308905" y="6349178"/>
            <a:ext cx="53062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04/01/2025</a:t>
            </a:r>
            <a:endParaRPr/>
          </a:p>
        </p:txBody>
      </p:sp>
      <p:sp>
        <p:nvSpPr>
          <p:cNvPr id="249" name="Google Shape;249;p9"/>
          <p:cNvSpPr txBox="1"/>
          <p:nvPr>
            <p:ph idx="12" type="sldNum"/>
          </p:nvPr>
        </p:nvSpPr>
        <p:spPr>
          <a:xfrm>
            <a:off x="8819601" y="634047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875" lIns="121775" spcFirstLastPara="1" rIns="121775" wrap="square" tIns="608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9"/>
          <p:cNvSpPr txBox="1"/>
          <p:nvPr/>
        </p:nvSpPr>
        <p:spPr>
          <a:xfrm>
            <a:off x="1905000" y="106422"/>
            <a:ext cx="872546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Phone Data Fills Ground Station Gap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11, 2024 09:30UT</a:t>
            </a:r>
            <a:endParaRPr/>
          </a:p>
        </p:txBody>
      </p:sp>
      <p:pic>
        <p:nvPicPr>
          <p:cNvPr descr="A comparison of a satellite map&#10;&#10;AI-generated content may be incorrect." id="251" name="Google Shape;2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274486"/>
            <a:ext cx="10826201" cy="558351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/>
        </p:nvSpPr>
        <p:spPr>
          <a:xfrm>
            <a:off x="4125458" y="2348673"/>
            <a:ext cx="1367682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Madrigal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9372600" y="2164006"/>
            <a:ext cx="1075936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SEN5090_Lectur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2010-10-12T21:13:14Z</dcterms:created>
  <dc:creator>P. Axelrad</dc:creator>
</cp:coreProperties>
</file>