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1037" r:id="rId3"/>
    <p:sldId id="1035" r:id="rId4"/>
    <p:sldId id="1009" r:id="rId5"/>
    <p:sldId id="1040" r:id="rId6"/>
    <p:sldId id="299" r:id="rId7"/>
    <p:sldId id="1036" r:id="rId8"/>
    <p:sldId id="1038" r:id="rId9"/>
    <p:sldId id="103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5"/>
  </p:normalViewPr>
  <p:slideViewPr>
    <p:cSldViewPr snapToGrid="0">
      <p:cViewPr varScale="1">
        <p:scale>
          <a:sx n="80" d="100"/>
          <a:sy n="80" d="100"/>
        </p:scale>
        <p:origin x="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E4CAE-D3EA-A84B-A32C-788B98AFA00B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DAE9F-4393-3C4E-8F54-5DC5790F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5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8c7393db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8c7393db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EFFDE2A3-B582-0592-36D6-386ED591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90302C0E-D884-CD9F-9D59-A2C7ADF735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9923CA05-DF75-2893-D0B7-645936DD17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84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7749E0A1-8B55-08AB-D892-F0408FE5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C0D7BA17-29E5-80F4-6FEF-8892419DA3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FB9EB52E-AEBA-45B7-6D17-80DD3F7B10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23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86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C9760EE4-8A02-088F-D479-455D2D37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7B08D07B-D2E1-0DD8-B1D3-8797520B23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C9E01C5A-20F3-F164-286B-5139E9B40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479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18B693ED-4F78-94B4-D1A9-5AFC6C8F3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69F68CAA-E2C2-3588-A206-EB77549A0F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810481BF-3A23-C594-768C-4E6B2DC0CB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3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19EE6208-576E-27B1-4434-0EEDD91CC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85CAF638-B0BD-BE42-9AF4-DAD572E6BA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9A9A239B-C1CB-5AD0-CECB-1E67861E4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32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AE6AA37B-2C33-7AB1-938E-63516C3B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f2ca8016_0_13:notes">
            <a:extLst>
              <a:ext uri="{FF2B5EF4-FFF2-40B4-BE49-F238E27FC236}">
                <a16:creationId xmlns:a16="http://schemas.microsoft.com/office/drawing/2014/main" id="{5773A4A3-3EB0-6FAE-71B6-4C87A5B289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8f2ca8016_0_13:notes">
            <a:extLst>
              <a:ext uri="{FF2B5EF4-FFF2-40B4-BE49-F238E27FC236}">
                <a16:creationId xmlns:a16="http://schemas.microsoft.com/office/drawing/2014/main" id="{2DF9BD60-E619-E111-2956-609C833F58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73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5F71-CD84-1436-F2E8-02CFA41D0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A09E7-6F48-DF18-B8E0-8673DA362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C998-301D-D648-028C-70343A58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80D14-C4AA-4C69-224B-FBA92885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ADE94-F292-F631-1C3D-D4D78C5F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9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4800-5305-71B1-90D1-4DC80CBF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95A92-DE8F-B991-43F7-3B90A577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76E7C-E13A-16FA-8CFF-BAB35D92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1DB4B-CA53-2EFE-4AC4-C6C56831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EA413-2823-B077-A0F6-01B92C58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B1359-3931-7168-B167-45228E10F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255CA-84E7-A197-B1D8-4645A6F2A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5043-4ABC-4965-C3D5-723573D4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54309-6F0C-1328-87B5-CE4121B5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3E724-0375-C104-DBCE-EAAC6A11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5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NOAA Logo - Light">
  <p:cSld name="Title Slide - NOAA Logo - Ligh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3352800" y="1752600"/>
            <a:ext cx="8851200" cy="33576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5167100" y="1746633"/>
            <a:ext cx="7010400" cy="33332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91425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Calibri"/>
              <a:buNone/>
              <a:defRPr sz="7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172967" y="5105400"/>
            <a:ext cx="7010400" cy="175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3733" b="1">
                <a:solidFill>
                  <a:srgbClr val="003087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t="140" b="-139"/>
          <a:stretch/>
        </p:blipFill>
        <p:spPr>
          <a:xfrm>
            <a:off x="-9446" y="-9380"/>
            <a:ext cx="5791199" cy="6888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 flipH="1">
            <a:off x="1859917" y="0"/>
            <a:ext cx="2438400" cy="2438400"/>
          </a:xfrm>
          <a:prstGeom prst="parallelogram">
            <a:avLst>
              <a:gd name="adj" fmla="val 42855"/>
            </a:avLst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3188501" y="2514600"/>
            <a:ext cx="186986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3285767" y="0"/>
            <a:ext cx="8918400" cy="38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33" i="1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Safeguarding Society with Actionable Space Weather Information</a:t>
            </a:r>
            <a:endParaRPr sz="2533" i="1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684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- Light">
  <p:cSld name="Header - Ligh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333"/>
            <a:ext cx="12192000" cy="4307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11562011" y="6434789"/>
            <a:ext cx="609600" cy="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302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589B-7E43-9063-F90E-E067FF195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22484-4E23-864C-0209-64A45ED2F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BBB27-E040-FF0F-F5A6-73A38D0E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990E6-3FB3-16B1-5A6E-EDDB6F21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EE0D7-F77A-F5C1-AFDE-0B9CC6CB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6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A335-5FA2-0782-7149-FFFE8659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EE276-9ECF-55D3-FB6E-63C368F0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7E7AB-6583-C608-D4DA-856A0572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B4B0-407F-73B9-B72E-77B01F39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0702-1B71-44DB-0A63-F718AAAD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FB66-D91B-5DB0-5D81-F5E0D442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B7CF-8C21-5CFB-C54D-5D4F2B6F2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B61DB-EF46-D48E-F87D-31283F256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1BB3D-F14A-8EAE-C048-810908A8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0E32E-998B-FAAA-AEA8-075001EE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DB640-AC43-D899-D48D-0C52711C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3019-5C24-9071-F25E-458E047C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E6466-A88C-3785-3BD6-E02A809F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BFDB0-8040-3CF2-3573-07F2EE91D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BFF64-4566-D9EC-F48A-1CC402B8C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5768F7-1421-97B4-F136-3150D2450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58BC6-913F-5FAD-C5FC-2DF8A600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037DA-22B0-B402-90A4-FCE82431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56AF0A-E0BB-617B-D673-EF43F43F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7210-5FE6-9C16-3D3B-5F173202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B2A4B-0690-5DBC-F3F1-BA14632C5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48BDD-78B6-C5D7-9DE5-FC4C766A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A225-3929-A9B6-7F19-1C978FAA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BE8A5-3A71-EF2A-0E12-CED050A5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9CF66-C291-F8DF-BC26-2E5CF912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FE6BD-1C72-B489-E7AE-0BE8B1DB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A7F6-D66A-390B-074C-46F8CC3E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75771-D8D7-61D1-4DD7-053772D96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39D46-D9F3-3792-90B7-D6D3D3A12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B2AE4-C70E-2115-D675-FE402C99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6F513-4D61-0A6F-D8AE-944353C8D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31F2A-B68A-5EF4-54A4-9330B474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51AF-52D4-9A5E-E899-A3F427B5D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B89C8-A591-AA8C-2BC8-A5EA4FF6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2904C-050C-3D24-DEC0-7A700FBC1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AA876-116F-6EAD-AD3B-6DDD3DBA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64B55-1B24-BAD3-355E-0107F7CA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E7340-617C-66EF-87AB-D7762318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4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40A61-5E2A-8E9B-2136-75FDE441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C7089-79A2-3D5E-F95A-1DF9AD614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D17A0-4D00-9DB4-9B08-31E23E697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25F9-3CE1-2941-8B57-25C959A0E0C2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253A0-300B-EEB5-902A-FBCF0ED7C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B95F0-90AA-676A-7FA8-42CA2AB20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D91D-B828-EA46-9FE2-17FE5BA4E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5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hyperlink" Target="https://www.ncei.noaa.gov/products/space-weather/ionospheric-program/total-electron-content" TargetMode="External"/><Relationship Id="rId4" Type="http://schemas.openxmlformats.org/officeDocument/2006/relationships/hyperlink" Target="https://www.swpc.noaa.gov/products/glote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>
            <a:spLocks noGrp="1"/>
          </p:cNvSpPr>
          <p:nvPr>
            <p:ph type="ctrTitle"/>
          </p:nvPr>
        </p:nvSpPr>
        <p:spPr>
          <a:xfrm>
            <a:off x="5360187" y="1766953"/>
            <a:ext cx="6730213" cy="3333200"/>
          </a:xfrm>
          <a:prstGeom prst="rect">
            <a:avLst/>
          </a:prstGeom>
        </p:spPr>
        <p:txBody>
          <a:bodyPr spcFirstLastPara="1" vert="horz" wrap="square" lIns="0" tIns="0" rIns="121900" bIns="0" rtlCol="0" anchor="ctr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400" dirty="0"/>
              <a:t>Global Real-Time TEC Product from NOAA SWPC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D96DC-A9DD-F5B6-0123-2546B9254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7200" y="5145840"/>
            <a:ext cx="6553199" cy="1752800"/>
          </a:xfrm>
        </p:spPr>
        <p:txBody>
          <a:bodyPr>
            <a:normAutofit/>
          </a:bodyPr>
          <a:lstStyle/>
          <a:p>
            <a:pPr marL="9525" indent="-9525">
              <a:lnSpc>
                <a:spcPct val="110000"/>
              </a:lnSpc>
              <a:spcAft>
                <a:spcPts val="600"/>
              </a:spcAft>
            </a:pPr>
            <a:r>
              <a:rPr lang="en-US" sz="2000" kern="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Dominic Fuller-Rowell</a:t>
            </a:r>
            <a:r>
              <a:rPr lang="en-US" sz="2000" kern="0" baseline="3000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1,2 </a:t>
            </a:r>
            <a:r>
              <a:rPr lang="en-US" sz="2000" b="0" dirty="0"/>
              <a:t>, T. Fang</a:t>
            </a:r>
            <a:r>
              <a:rPr lang="en-US" sz="2000" b="0" baseline="30000" dirty="0"/>
              <a:t>1</a:t>
            </a:r>
            <a:r>
              <a:rPr lang="en-US" sz="2000" b="0" dirty="0"/>
              <a:t>, </a:t>
            </a:r>
            <a:r>
              <a:rPr lang="en-US" sz="1800" b="0" kern="0" dirty="0">
                <a:solidFill>
                  <a:srgbClr val="1D1C1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US" sz="1800" b="0" kern="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Durgonics</a:t>
            </a:r>
            <a:r>
              <a:rPr lang="en-US" sz="1800" b="0" kern="0" baseline="3000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1,2</a:t>
            </a:r>
            <a:r>
              <a:rPr lang="en-US" sz="1800" b="0" kern="0" dirty="0">
                <a:solidFill>
                  <a:srgbClr val="1D1C1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and </a:t>
            </a:r>
            <a:r>
              <a:rPr lang="en-US" sz="1800" b="0" kern="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T. Fuller-Rowell</a:t>
            </a:r>
            <a:r>
              <a:rPr lang="en-US" sz="1800" b="0" kern="0" baseline="30000" dirty="0">
                <a:solidFill>
                  <a:srgbClr val="1D1C1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1,2 </a:t>
            </a:r>
          </a:p>
          <a:p>
            <a:pPr marL="9525" indent="-9525">
              <a:lnSpc>
                <a:spcPct val="110000"/>
              </a:lnSpc>
              <a:spcAft>
                <a:spcPts val="600"/>
              </a:spcAft>
            </a:pPr>
            <a:r>
              <a:rPr lang="en-US" sz="1600" kern="0" dirty="0">
                <a:solidFill>
                  <a:srgbClr val="1D1C1D"/>
                </a:solidFill>
                <a:latin typeface="Calibri" panose="020F0502020204030204" pitchFamily="34" charset="0"/>
              </a:rPr>
              <a:t>    1. NOAA Space Weather Prediction Center, USA</a:t>
            </a:r>
          </a:p>
          <a:p>
            <a:pPr marL="0" indent="171450"/>
            <a:r>
              <a:rPr lang="en-US" sz="1600" kern="0" dirty="0">
                <a:solidFill>
                  <a:srgbClr val="1D1C1D"/>
                </a:solidFill>
                <a:latin typeface="Calibri" panose="020F0502020204030204" pitchFamily="34" charset="0"/>
              </a:rPr>
              <a:t>2. CIRES, University of Colorado Boulder, USA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6DA3ECCF-2104-8A6B-F59B-4859C383E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7;p5" descr="34,100+ Aviation Logo Stock Illustrations, Royalty-Free ...">
            <a:extLst>
              <a:ext uri="{FF2B5EF4-FFF2-40B4-BE49-F238E27FC236}">
                <a16:creationId xmlns:a16="http://schemas.microsoft.com/office/drawing/2014/main" id="{2BC9C9A7-AEBA-F982-9F1A-7CC80C4A5A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82" y="5845134"/>
            <a:ext cx="1350797" cy="111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FBE396D-6DDB-FC01-FE86-9F365A6EE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8F6D46-CE6B-661F-F70A-156243A85B1C}"/>
              </a:ext>
            </a:extLst>
          </p:cNvPr>
          <p:cNvSpPr txBox="1">
            <a:spLocks/>
          </p:cNvSpPr>
          <p:nvPr/>
        </p:nvSpPr>
        <p:spPr>
          <a:xfrm>
            <a:off x="353682" y="579010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3087"/>
                </a:solidFill>
                <a:latin typeface="+mn-lt"/>
              </a:rPr>
              <a:t>Impacts of TEC on Radio Frequency Propagation</a:t>
            </a:r>
            <a:endParaRPr lang="en-US" sz="2400" b="1" dirty="0">
              <a:solidFill>
                <a:srgbClr val="003087"/>
              </a:solidFill>
              <a:latin typeface="+mn-lt"/>
            </a:endParaRPr>
          </a:p>
        </p:txBody>
      </p:sp>
      <p:pic>
        <p:nvPicPr>
          <p:cNvPr id="2" name="Google Shape;123;p5" descr="Calculating Your Android's Position from Raw GNSS Pseudorange Measurements  | Mitchell D Johnson">
            <a:extLst>
              <a:ext uri="{FF2B5EF4-FFF2-40B4-BE49-F238E27FC236}">
                <a16:creationId xmlns:a16="http://schemas.microsoft.com/office/drawing/2014/main" id="{9B79542A-7E9E-077B-C085-9D9CFF7D61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4641" y="1309917"/>
            <a:ext cx="5132267" cy="41706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5">
            <a:extLst>
              <a:ext uri="{FF2B5EF4-FFF2-40B4-BE49-F238E27FC236}">
                <a16:creationId xmlns:a16="http://schemas.microsoft.com/office/drawing/2014/main" id="{0D10FB23-BC9F-500E-206D-AEF1753C5AAE}"/>
              </a:ext>
            </a:extLst>
          </p:cNvPr>
          <p:cNvSpPr txBox="1"/>
          <p:nvPr/>
        </p:nvSpPr>
        <p:spPr>
          <a:xfrm>
            <a:off x="397654" y="720226"/>
            <a:ext cx="6513016" cy="54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Radio Frequency Delay: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TEC causes RF delays and signal distortions, degrading performance in GNSS, HF communication, and satellite links especially during geomagnetic storms. Klobuchar model is insufficient.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Broad User Base: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Aviation, maritime, military, and emergency response operations depend on accurate TEC data to maintain reliability and safety in critical communication and navigation systems.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Consequences of Inaccuracy: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Without reliable ionospheric insights, navigation and timing errors can unknowingly degraded operations, communication links may fail, and economic or safety risks increase for sectors relying on GNSS technology.</a:t>
            </a:r>
            <a:endParaRPr dirty="0"/>
          </a:p>
        </p:txBody>
      </p:sp>
      <p:sp>
        <p:nvSpPr>
          <p:cNvPr id="11" name="Google Shape;125;p5">
            <a:extLst>
              <a:ext uri="{FF2B5EF4-FFF2-40B4-BE49-F238E27FC236}">
                <a16:creationId xmlns:a16="http://schemas.microsoft.com/office/drawing/2014/main" id="{64584489-462D-36A3-570E-0DCBEF307EDC}"/>
              </a:ext>
            </a:extLst>
          </p:cNvPr>
          <p:cNvSpPr txBox="1"/>
          <p:nvPr/>
        </p:nvSpPr>
        <p:spPr>
          <a:xfrm>
            <a:off x="7567290" y="5508251"/>
            <a:ext cx="3782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Main error sources and their magnitudes in GNSS positioning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28;p5" descr="Premium Vector | Nautical vector logo icon of maritime illustration design">
            <a:extLst>
              <a:ext uri="{FF2B5EF4-FFF2-40B4-BE49-F238E27FC236}">
                <a16:creationId xmlns:a16="http://schemas.microsoft.com/office/drawing/2014/main" id="{F246AC93-4336-3FF7-F7BE-6FDB0E2B71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7683" y="5818332"/>
            <a:ext cx="1351361" cy="111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9;p5" descr="Best Emergency Response Team Icon Royalty-Free Images, Stock Photos &amp;  Pictures | Shutterstock">
            <a:extLst>
              <a:ext uri="{FF2B5EF4-FFF2-40B4-BE49-F238E27FC236}">
                <a16:creationId xmlns:a16="http://schemas.microsoft.com/office/drawing/2014/main" id="{F47E7408-5CB2-91A4-1096-9612C12053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7724"/>
          <a:stretch/>
        </p:blipFill>
        <p:spPr>
          <a:xfrm>
            <a:off x="4355231" y="5987274"/>
            <a:ext cx="752121" cy="761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44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39815D32-F874-1297-ED80-4CCEF023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82138DB-0B24-CD9A-0D42-0637FC40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E2E08E-0C43-D681-E400-D3192ADA0AAA}"/>
              </a:ext>
            </a:extLst>
          </p:cNvPr>
          <p:cNvSpPr txBox="1">
            <a:spLocks/>
          </p:cNvSpPr>
          <p:nvPr/>
        </p:nvSpPr>
        <p:spPr>
          <a:xfrm>
            <a:off x="219687" y="1508055"/>
            <a:ext cx="6379456" cy="52881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85744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ct val="120000"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1FA8D-10D6-F0C7-6CA4-CED8A337D136}"/>
              </a:ext>
            </a:extLst>
          </p:cNvPr>
          <p:cNvSpPr txBox="1">
            <a:spLocks/>
          </p:cNvSpPr>
          <p:nvPr/>
        </p:nvSpPr>
        <p:spPr>
          <a:xfrm>
            <a:off x="331447" y="431730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GloTEC – A Voxel-Based Data Assimilative Ionospheric Model</a:t>
            </a:r>
            <a:endParaRPr lang="en-US" sz="3200" b="1" dirty="0">
              <a:solidFill>
                <a:srgbClr val="003087"/>
              </a:solidFill>
              <a:latin typeface="+mn-lt"/>
            </a:endParaRPr>
          </a:p>
        </p:txBody>
      </p:sp>
      <p:pic>
        <p:nvPicPr>
          <p:cNvPr id="3" name="Google Shape;165;p8" descr="Voxel grid spanning a volume in a 3D space bounded by (x min , x max ), (y min , y max ), ">
            <a:extLst>
              <a:ext uri="{FF2B5EF4-FFF2-40B4-BE49-F238E27FC236}">
                <a16:creationId xmlns:a16="http://schemas.microsoft.com/office/drawing/2014/main" id="{A42059A2-6060-05AB-987D-471D0BA32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1881" y="1091498"/>
            <a:ext cx="4604205" cy="178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6;p8">
            <a:extLst>
              <a:ext uri="{FF2B5EF4-FFF2-40B4-BE49-F238E27FC236}">
                <a16:creationId xmlns:a16="http://schemas.microsoft.com/office/drawing/2014/main" id="{D8744A3A-FF75-3216-7C15-8469228A55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8617"/>
          <a:stretch/>
        </p:blipFill>
        <p:spPr>
          <a:xfrm>
            <a:off x="7388471" y="3641628"/>
            <a:ext cx="4635477" cy="249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7;p8">
            <a:extLst>
              <a:ext uri="{FF2B5EF4-FFF2-40B4-BE49-F238E27FC236}">
                <a16:creationId xmlns:a16="http://schemas.microsoft.com/office/drawing/2014/main" id="{BFEBF522-3556-7F8D-DF99-29F0894581A5}"/>
              </a:ext>
            </a:extLst>
          </p:cNvPr>
          <p:cNvPicPr preferRelativeResize="0"/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6980755" y="3438525"/>
            <a:ext cx="2521094" cy="27305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4;p8">
            <a:extLst>
              <a:ext uri="{FF2B5EF4-FFF2-40B4-BE49-F238E27FC236}">
                <a16:creationId xmlns:a16="http://schemas.microsoft.com/office/drawing/2014/main" id="{7AAF2F63-2B67-B6A5-6853-08A9D1898325}"/>
              </a:ext>
            </a:extLst>
          </p:cNvPr>
          <p:cNvSpPr txBox="1"/>
          <p:nvPr/>
        </p:nvSpPr>
        <p:spPr>
          <a:xfrm>
            <a:off x="0" y="1133136"/>
            <a:ext cx="6994631" cy="556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marR="0" lvl="0" indent="-288925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Purpose: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Delivers real-time ionospheric situational awareness for users relying on trans-ionospheric signals, such as GNSS, HF, and satellite communications.</a:t>
            </a:r>
          </a:p>
          <a:p>
            <a:pPr marL="288925" marR="0" lvl="0" indent="-288925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Approach: </a:t>
            </a: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3D electron density data assimilation scheme using all observations available in real-time.</a:t>
            </a:r>
            <a:endParaRPr lang="en-US" sz="1800" b="1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8925" indent="-288925">
              <a:lnSpc>
                <a:spcPct val="120000"/>
              </a:lnSpc>
              <a:spcBef>
                <a:spcPts val="1800"/>
              </a:spcBef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Voxel Grid: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Uses a 2.5° latitude × 5° longitude horizontal grid with variable vertical voxel sizes - 20 km below 500 km in the </a:t>
            </a:r>
            <a:r>
              <a:rPr lang="en-US" sz="1800" b="0" i="1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-region and larger in the topside ionosphere.</a:t>
            </a:r>
            <a:endParaRPr sz="1800" b="1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8925" marR="0" lvl="0" indent="-288925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TEC </a:t>
            </a:r>
            <a:r>
              <a:rPr lang="en-US" sz="1800" b="1" dirty="0">
                <a:solidFill>
                  <a:srgbClr val="004265"/>
                </a:solidFill>
              </a:rPr>
              <a:t>Product</a:t>
            </a: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Generates global Total Electron Content (TEC) products to estimate signal delays caused by ionospheric plasma every 10 minutes.</a:t>
            </a:r>
          </a:p>
          <a:p>
            <a:pPr marL="288925" marR="0" lvl="0" indent="-288925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dirty="0">
                <a:solidFill>
                  <a:srgbClr val="004265"/>
                </a:solidFill>
              </a:rPr>
              <a:t>NmF2 and hmF2: </a:t>
            </a:r>
            <a:r>
              <a:rPr lang="en-US" sz="1800" dirty="0">
                <a:solidFill>
                  <a:srgbClr val="004265"/>
                </a:solidFill>
              </a:rPr>
              <a:t>Peak density is calculated and provided in data products. Use with caution.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7539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23459B5-AA74-CBE2-4940-768418B9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62FDAB-372D-57E8-CF78-C1671EF5D6FC}"/>
              </a:ext>
            </a:extLst>
          </p:cNvPr>
          <p:cNvSpPr txBox="1">
            <a:spLocks/>
          </p:cNvSpPr>
          <p:nvPr/>
        </p:nvSpPr>
        <p:spPr>
          <a:xfrm>
            <a:off x="331447" y="609189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3087"/>
                </a:solidFill>
                <a:latin typeface="+mn-lt"/>
              </a:rPr>
              <a:t>GloTEC Data Sources</a:t>
            </a:r>
            <a:endParaRPr lang="en-US" sz="2400" b="1" dirty="0">
              <a:solidFill>
                <a:srgbClr val="003087"/>
              </a:solidFill>
              <a:latin typeface="+mn-lt"/>
            </a:endParaRPr>
          </a:p>
        </p:txBody>
      </p:sp>
      <p:pic>
        <p:nvPicPr>
          <p:cNvPr id="5" name="Google Shape;192;p11" descr="2019 IGS Stations Map">
            <a:extLst>
              <a:ext uri="{FF2B5EF4-FFF2-40B4-BE49-F238E27FC236}">
                <a16:creationId xmlns:a16="http://schemas.microsoft.com/office/drawing/2014/main" id="{CE4A0F77-438C-B354-F1E1-D49E42D717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448" y="1570243"/>
            <a:ext cx="5220544" cy="26084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3;p11">
            <a:extLst>
              <a:ext uri="{FF2B5EF4-FFF2-40B4-BE49-F238E27FC236}">
                <a16:creationId xmlns:a16="http://schemas.microsoft.com/office/drawing/2014/main" id="{D0A30436-4826-7261-2EC1-442C1FAC82CF}"/>
              </a:ext>
            </a:extLst>
          </p:cNvPr>
          <p:cNvSpPr txBox="1"/>
          <p:nvPr/>
        </p:nvSpPr>
        <p:spPr>
          <a:xfrm>
            <a:off x="650995" y="4284647"/>
            <a:ext cx="4845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Geodetic ground receiver networks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94;p11">
            <a:extLst>
              <a:ext uri="{FF2B5EF4-FFF2-40B4-BE49-F238E27FC236}">
                <a16:creationId xmlns:a16="http://schemas.microsoft.com/office/drawing/2014/main" id="{A4B6C764-DF5F-9533-07AE-8A7B16CC12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808"/>
          <a:stretch/>
        </p:blipFill>
        <p:spPr>
          <a:xfrm>
            <a:off x="6608222" y="1641369"/>
            <a:ext cx="5120330" cy="25373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5;p11">
            <a:extLst>
              <a:ext uri="{FF2B5EF4-FFF2-40B4-BE49-F238E27FC236}">
                <a16:creationId xmlns:a16="http://schemas.microsoft.com/office/drawing/2014/main" id="{E72F2C09-7130-EF01-5156-6ACE665D44AE}"/>
              </a:ext>
            </a:extLst>
          </p:cNvPr>
          <p:cNvSpPr txBox="1"/>
          <p:nvPr/>
        </p:nvSpPr>
        <p:spPr>
          <a:xfrm>
            <a:off x="6745661" y="4216453"/>
            <a:ext cx="4845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COSMIC-2 radio occultation coverage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96;p11">
            <a:extLst>
              <a:ext uri="{FF2B5EF4-FFF2-40B4-BE49-F238E27FC236}">
                <a16:creationId xmlns:a16="http://schemas.microsoft.com/office/drawing/2014/main" id="{10664E39-2736-D5C9-8CDB-A7F0FD933D91}"/>
              </a:ext>
            </a:extLst>
          </p:cNvPr>
          <p:cNvSpPr txBox="1"/>
          <p:nvPr/>
        </p:nvSpPr>
        <p:spPr>
          <a:xfrm>
            <a:off x="2099735" y="1046376"/>
            <a:ext cx="1917513" cy="41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Ground-based</a:t>
            </a:r>
            <a:endParaRPr/>
          </a:p>
        </p:txBody>
      </p:sp>
      <p:sp>
        <p:nvSpPr>
          <p:cNvPr id="10" name="Google Shape;197;p11">
            <a:extLst>
              <a:ext uri="{FF2B5EF4-FFF2-40B4-BE49-F238E27FC236}">
                <a16:creationId xmlns:a16="http://schemas.microsoft.com/office/drawing/2014/main" id="{CD15195E-A755-D3BA-5FD4-73C25A6687C8}"/>
              </a:ext>
            </a:extLst>
          </p:cNvPr>
          <p:cNvSpPr txBox="1"/>
          <p:nvPr/>
        </p:nvSpPr>
        <p:spPr>
          <a:xfrm>
            <a:off x="7762875" y="1152308"/>
            <a:ext cx="3028950" cy="41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6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Space-based (one day)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C41B70-24C7-33BB-DF4E-00DB6F4A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612" y="4524230"/>
            <a:ext cx="5438775" cy="21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7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8BB2E05F-E18D-C18C-AAD8-8F7CDF953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DD79F0C6-8419-9D20-6EEA-B38319FC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3B0A98-589A-3DCC-8802-2A6954B2E968}"/>
              </a:ext>
            </a:extLst>
          </p:cNvPr>
          <p:cNvSpPr txBox="1">
            <a:spLocks/>
          </p:cNvSpPr>
          <p:nvPr/>
        </p:nvSpPr>
        <p:spPr>
          <a:xfrm>
            <a:off x="353682" y="554281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3087"/>
                </a:solidFill>
                <a:latin typeface="+mn-lt"/>
              </a:rPr>
              <a:t>GloTEC Data Coverage</a:t>
            </a:r>
            <a:endParaRPr lang="en-US" sz="2400" b="1" dirty="0">
              <a:solidFill>
                <a:srgbClr val="003087"/>
              </a:solidFill>
              <a:latin typeface="+mn-lt"/>
            </a:endParaRPr>
          </a:p>
        </p:txBody>
      </p:sp>
      <p:sp>
        <p:nvSpPr>
          <p:cNvPr id="2" name="Google Shape;164;p8">
            <a:extLst>
              <a:ext uri="{FF2B5EF4-FFF2-40B4-BE49-F238E27FC236}">
                <a16:creationId xmlns:a16="http://schemas.microsoft.com/office/drawing/2014/main" id="{947947A8-73A4-0AD6-A9C3-27D9F656FB7B}"/>
              </a:ext>
            </a:extLst>
          </p:cNvPr>
          <p:cNvSpPr txBox="1"/>
          <p:nvPr/>
        </p:nvSpPr>
        <p:spPr>
          <a:xfrm>
            <a:off x="0" y="836168"/>
            <a:ext cx="6994631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marR="0" lvl="0" indent="-288925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TEC on a typical quiet day – ionization in the sunlit side and recombination at night</a:t>
            </a:r>
          </a:p>
          <a:p>
            <a:pPr marL="288925" marR="0" lvl="0" indent="-288925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dirty="0">
                <a:solidFill>
                  <a:srgbClr val="004265"/>
                </a:solidFill>
              </a:rPr>
              <a:t>Real-time COSMIC-2 median latency of &gt;30 minutes, which reduces ingest rate into 15-minute latency model run</a:t>
            </a:r>
          </a:p>
          <a:p>
            <a:pPr marL="288925" marR="0" lvl="0" indent="-288925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OSSE ongoing to explore options to increase the RO ingest rate </a:t>
            </a:r>
          </a:p>
          <a:p>
            <a:pPr marL="288925" marR="0" lvl="0" indent="-288925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dirty="0">
                <a:solidFill>
                  <a:srgbClr val="004265"/>
                </a:solidFill>
              </a:rPr>
              <a:t>Average observations is equivalent to </a:t>
            </a:r>
            <a:r>
              <a:rPr lang="en-US" sz="1800" dirty="0" err="1">
                <a:solidFill>
                  <a:srgbClr val="004265"/>
                </a:solidFill>
              </a:rPr>
              <a:t>quality_flag</a:t>
            </a:r>
            <a:endParaRPr lang="en-US" sz="1800" dirty="0">
              <a:solidFill>
                <a:srgbClr val="004265"/>
              </a:solidFill>
            </a:endParaRPr>
          </a:p>
          <a:p>
            <a:pPr marL="288925" indent="-288925">
              <a:spcBef>
                <a:spcPts val="1800"/>
              </a:spcBef>
              <a:buSzPts val="1800"/>
              <a:buFont typeface="Noto Sans Symbols"/>
              <a:buChar char="▪"/>
            </a:pPr>
            <a:r>
              <a:rPr lang="en-US" sz="1800" dirty="0">
                <a:solidFill>
                  <a:srgbClr val="004265"/>
                </a:solidFill>
              </a:rPr>
              <a:t>IRI background model where there are no observations</a:t>
            </a:r>
            <a:endParaRPr lang="en-US" sz="180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35B87AFB-F7B5-D174-7C3B-D1B92121B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313" y="1506648"/>
            <a:ext cx="4530402" cy="2548351"/>
          </a:xfrm>
          <a:prstGeom prst="rect">
            <a:avLst/>
          </a:prstGeom>
        </p:spPr>
      </p:pic>
      <p:pic>
        <p:nvPicPr>
          <p:cNvPr id="14" name="Picture 13" descr="A map of the world&#10;&#10;AI-generated content may be incorrect.">
            <a:extLst>
              <a:ext uri="{FF2B5EF4-FFF2-40B4-BE49-F238E27FC236}">
                <a16:creationId xmlns:a16="http://schemas.microsoft.com/office/drawing/2014/main" id="{0D0D3CB7-26DA-C163-60A3-9F4851435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282" y="4193841"/>
            <a:ext cx="4532858" cy="2548351"/>
          </a:xfrm>
          <a:prstGeom prst="rect">
            <a:avLst/>
          </a:prstGeom>
        </p:spPr>
      </p:pic>
      <p:pic>
        <p:nvPicPr>
          <p:cNvPr id="16" name="Picture 15" descr="A map of the world&#10;&#10;AI-generated content may be incorrect.">
            <a:extLst>
              <a:ext uri="{FF2B5EF4-FFF2-40B4-BE49-F238E27FC236}">
                <a16:creationId xmlns:a16="http://schemas.microsoft.com/office/drawing/2014/main" id="{E375B903-6750-E901-B021-161E1CE45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0" y="4155740"/>
            <a:ext cx="4532858" cy="2548352"/>
          </a:xfrm>
          <a:prstGeom prst="rect">
            <a:avLst/>
          </a:prstGeom>
        </p:spPr>
      </p:pic>
      <p:sp>
        <p:nvSpPr>
          <p:cNvPr id="17" name="Google Shape;164;p8">
            <a:extLst>
              <a:ext uri="{FF2B5EF4-FFF2-40B4-BE49-F238E27FC236}">
                <a16:creationId xmlns:a16="http://schemas.microsoft.com/office/drawing/2014/main" id="{D38CD8D8-FB82-C2E9-E317-07D0A0ACD9D1}"/>
              </a:ext>
            </a:extLst>
          </p:cNvPr>
          <p:cNvSpPr txBox="1"/>
          <p:nvPr/>
        </p:nvSpPr>
        <p:spPr>
          <a:xfrm>
            <a:off x="5149854" y="4303502"/>
            <a:ext cx="207009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Real-Time (~10%)</a:t>
            </a:r>
          </a:p>
        </p:txBody>
      </p:sp>
      <p:sp>
        <p:nvSpPr>
          <p:cNvPr id="18" name="Google Shape;164;p8">
            <a:extLst>
              <a:ext uri="{FF2B5EF4-FFF2-40B4-BE49-F238E27FC236}">
                <a16:creationId xmlns:a16="http://schemas.microsoft.com/office/drawing/2014/main" id="{12EA03E4-36D4-4A08-9552-7B96197E0A59}"/>
              </a:ext>
            </a:extLst>
          </p:cNvPr>
          <p:cNvSpPr txBox="1"/>
          <p:nvPr/>
        </p:nvSpPr>
        <p:spPr>
          <a:xfrm>
            <a:off x="5704870" y="5070539"/>
            <a:ext cx="78225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A39A974-A63D-97E6-E0C6-C739A09C1CC5}"/>
              </a:ext>
            </a:extLst>
          </p:cNvPr>
          <p:cNvSpPr/>
          <p:nvPr/>
        </p:nvSpPr>
        <p:spPr>
          <a:xfrm>
            <a:off x="6178878" y="4947920"/>
            <a:ext cx="914400" cy="263537"/>
          </a:xfrm>
          <a:prstGeom prst="rightArrow">
            <a:avLst>
              <a:gd name="adj1" fmla="val 50000"/>
              <a:gd name="adj2" fmla="val 1243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4CF2E00-F201-8981-3333-6C43E0D6A404}"/>
              </a:ext>
            </a:extLst>
          </p:cNvPr>
          <p:cNvSpPr/>
          <p:nvPr/>
        </p:nvSpPr>
        <p:spPr>
          <a:xfrm rot="10800000">
            <a:off x="5054928" y="5696656"/>
            <a:ext cx="914400" cy="287583"/>
          </a:xfrm>
          <a:prstGeom prst="rightArrow">
            <a:avLst>
              <a:gd name="adj1" fmla="val 50000"/>
              <a:gd name="adj2" fmla="val 1378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4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23459B5-AA74-CBE2-4940-768418B92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8CB108-B752-CFC1-2049-A76E5E9B42C6}"/>
              </a:ext>
            </a:extLst>
          </p:cNvPr>
          <p:cNvSpPr txBox="1">
            <a:spLocks/>
          </p:cNvSpPr>
          <p:nvPr/>
        </p:nvSpPr>
        <p:spPr>
          <a:xfrm>
            <a:off x="219687" y="1508055"/>
            <a:ext cx="6379456" cy="52881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85744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ct val="120000"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C33AC-133B-244D-12FD-62500124D0CB}"/>
              </a:ext>
            </a:extLst>
          </p:cNvPr>
          <p:cNvSpPr txBox="1">
            <a:spLocks/>
          </p:cNvSpPr>
          <p:nvPr/>
        </p:nvSpPr>
        <p:spPr>
          <a:xfrm>
            <a:off x="331447" y="431730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GloTEC Kalman Filter</a:t>
            </a:r>
            <a:endParaRPr lang="en-US" sz="3200" b="1" dirty="0">
              <a:solidFill>
                <a:srgbClr val="003087"/>
              </a:solidFill>
              <a:latin typeface="+mn-lt"/>
            </a:endParaRPr>
          </a:p>
        </p:txBody>
      </p:sp>
      <p:sp>
        <p:nvSpPr>
          <p:cNvPr id="3" name="Google Shape;174;p9">
            <a:extLst>
              <a:ext uri="{FF2B5EF4-FFF2-40B4-BE49-F238E27FC236}">
                <a16:creationId xmlns:a16="http://schemas.microsoft.com/office/drawing/2014/main" id="{1A5449CA-1E7D-7B4B-7EDE-C253D1C52A24}"/>
              </a:ext>
            </a:extLst>
          </p:cNvPr>
          <p:cNvSpPr txBox="1"/>
          <p:nvPr/>
        </p:nvSpPr>
        <p:spPr>
          <a:xfrm>
            <a:off x="219687" y="917663"/>
            <a:ext cx="8046720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1. Build Observation Matrix (Forward Model)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Integrate each slant TEC ray through the 3D grid to form an observation matrix (H), mapping observation space to state space.</a:t>
            </a:r>
            <a:endParaRPr lang="en-US" sz="1600" dirty="0">
              <a:solidFill>
                <a:srgbClr val="004265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4265"/>
                </a:solidFill>
              </a:rPr>
              <a:t>Initially climatological model -- Internation Reference Ionosphere 2016 (IRI)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2. Calculate Observation Residuals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Subtract the TEC derived from the a priori state estimate from the measured TEC.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Exclude observations if their residuals exceed 3σ.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3. Kalman Gain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Use a Gauss-Markov Kalman filter with a GMRES iterative solver to optimally estimate the Kalman gain and minimize residuals across all observations.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4. State Update and vTEC Output</a:t>
            </a:r>
            <a:endParaRPr dirty="0"/>
          </a:p>
          <a:p>
            <a:pPr marL="285750" marR="0" lvl="3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Update the 3D electron density state with the Kalman filter solution.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Integrate vertically to produce a vTEC (vertical Total Electron Content) map.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5. Forecasting the Next A Priori State</a:t>
            </a:r>
            <a:endParaRPr dirty="0"/>
          </a:p>
          <a:p>
            <a:pPr marL="285750" marR="0" lvl="2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Extrapolate the updated state using a weighted average of trends in the IRI 2016 background model (Gauss-Markov).</a:t>
            </a:r>
            <a:endParaRPr dirty="0"/>
          </a:p>
          <a:p>
            <a:pPr marL="285750" marR="0" lvl="2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Use this forecasted state as the a priori input for the next assimilation cycle.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6. Repeat for Each Time Step</a:t>
            </a:r>
            <a:endParaRPr sz="1600" b="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75;p9">
            <a:extLst>
              <a:ext uri="{FF2B5EF4-FFF2-40B4-BE49-F238E27FC236}">
                <a16:creationId xmlns:a16="http://schemas.microsoft.com/office/drawing/2014/main" id="{2D0AA932-118B-0BF3-EFE1-34598DB157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7675" y="4019550"/>
            <a:ext cx="3844458" cy="226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6;p9">
            <a:extLst>
              <a:ext uri="{FF2B5EF4-FFF2-40B4-BE49-F238E27FC236}">
                <a16:creationId xmlns:a16="http://schemas.microsoft.com/office/drawing/2014/main" id="{1397E858-6106-4CF2-1B96-CEC06272BF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56181" y="881423"/>
            <a:ext cx="2657846" cy="281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5330569E-5350-E493-8B3D-D61EE7DB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79DD78FA-42BB-302E-E5AC-367D6ECF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9487E0-02F9-B0CA-3446-BB7B9540843F}"/>
              </a:ext>
            </a:extLst>
          </p:cNvPr>
          <p:cNvSpPr txBox="1">
            <a:spLocks/>
          </p:cNvSpPr>
          <p:nvPr/>
        </p:nvSpPr>
        <p:spPr>
          <a:xfrm>
            <a:off x="219687" y="1508055"/>
            <a:ext cx="6379456" cy="52881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85744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ct val="120000"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D0DE3-140D-8028-C8E2-F30014BB229B}"/>
              </a:ext>
            </a:extLst>
          </p:cNvPr>
          <p:cNvSpPr txBox="1">
            <a:spLocks/>
          </p:cNvSpPr>
          <p:nvPr/>
        </p:nvSpPr>
        <p:spPr>
          <a:xfrm>
            <a:off x="353683" y="403860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GloTEC – A Voxel-Based Data Assimilative Ionospheric Model</a:t>
            </a:r>
            <a:endParaRPr lang="en-US" sz="3200" b="1" dirty="0">
              <a:solidFill>
                <a:srgbClr val="003087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rgbClr val="003087"/>
              </a:solidFill>
              <a:latin typeface="+mn-lt"/>
            </a:endParaRPr>
          </a:p>
        </p:txBody>
      </p:sp>
      <p:sp>
        <p:nvSpPr>
          <p:cNvPr id="7" name="Google Shape;182;p10">
            <a:extLst>
              <a:ext uri="{FF2B5EF4-FFF2-40B4-BE49-F238E27FC236}">
                <a16:creationId xmlns:a16="http://schemas.microsoft.com/office/drawing/2014/main" id="{C4D34950-AF0C-3859-EF20-F7C77F873E2B}"/>
              </a:ext>
            </a:extLst>
          </p:cNvPr>
          <p:cNvSpPr txBox="1"/>
          <p:nvPr/>
        </p:nvSpPr>
        <p:spPr>
          <a:xfrm>
            <a:off x="219687" y="619125"/>
            <a:ext cx="6379455" cy="679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Real-time 3D Density Assimilation: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Uses a Gauss-Markov Kalman filter with GMRES solver with the International Reference Ionosphere (IRI) model as the background model.</a:t>
            </a:r>
            <a:endParaRPr sz="1800"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Data Sources: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Ground-based GNSS networks (IGS, UNAVCO, IBGE, </a:t>
            </a:r>
            <a:r>
              <a:rPr lang="en-US" sz="1800" b="0" i="0" u="none" strike="noStrike" cap="none" dirty="0" err="1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NRCan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, RAMSAC, CDDIS, and AUSCORS) and space-based receivers (COSMIC-2). Commercial RO data (Spire, </a:t>
            </a:r>
            <a:r>
              <a:rPr lang="en-US" sz="1800" b="0" i="0" u="none" strike="noStrike" cap="none" dirty="0" err="1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PlanetIQ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) can also be ingested. </a:t>
            </a:r>
            <a:endParaRPr sz="1800"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Coverage: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RO data significantly expands global/oceanic coverage.</a:t>
            </a:r>
            <a:endParaRPr sz="1800"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Product: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TEC maps generated every 10 minutes, with ~15-minute latency. Provides more accurate TEC mapping than empirical models.</a:t>
            </a:r>
            <a:endParaRPr sz="1800"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Website: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https://www.swpc.noaa.gov/products/glotec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 b="1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NCEI Archive: </a:t>
            </a:r>
            <a:r>
              <a:rPr lang="en-US" sz="1800" b="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https://www.ncei.noaa.gov/products/space-weather/ionospheric-program/total-electron-content</a:t>
            </a:r>
            <a:endParaRPr lang="en-US" sz="1800" b="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8" name="Google Shape;183;p10">
            <a:extLst>
              <a:ext uri="{FF2B5EF4-FFF2-40B4-BE49-F238E27FC236}">
                <a16:creationId xmlns:a16="http://schemas.microsoft.com/office/drawing/2014/main" id="{3F95465B-BDD8-8407-A6EC-04760615DEC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0902" y="945086"/>
            <a:ext cx="5336877" cy="288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;p10">
            <a:extLst>
              <a:ext uri="{FF2B5EF4-FFF2-40B4-BE49-F238E27FC236}">
                <a16:creationId xmlns:a16="http://schemas.microsoft.com/office/drawing/2014/main" id="{9710CB4A-A781-C1C9-84C3-1203802242A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0902" y="3974036"/>
            <a:ext cx="5336877" cy="2883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12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4C66ED7F-0C0B-E57B-2F39-DAB305A0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earth&#10;&#10;AI-generated content may be incorrect.">
            <a:extLst>
              <a:ext uri="{FF2B5EF4-FFF2-40B4-BE49-F238E27FC236}">
                <a16:creationId xmlns:a16="http://schemas.microsoft.com/office/drawing/2014/main" id="{1561419C-A5C7-6327-0288-5827AFBB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35" y="1685924"/>
            <a:ext cx="6455265" cy="4371975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9B8E46D-6B31-7A07-C8A3-A2FB924D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9D4386-9FA5-3DF7-633F-ED9F1F719B32}"/>
              </a:ext>
            </a:extLst>
          </p:cNvPr>
          <p:cNvSpPr txBox="1">
            <a:spLocks/>
          </p:cNvSpPr>
          <p:nvPr/>
        </p:nvSpPr>
        <p:spPr>
          <a:xfrm>
            <a:off x="331447" y="609189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3087"/>
                </a:solidFill>
                <a:latin typeface="+mn-lt"/>
              </a:rPr>
              <a:t>Mid-Latitude Ionospheric Storm Enhanced Density</a:t>
            </a:r>
            <a:endParaRPr lang="en-US" sz="2400" b="1" dirty="0">
              <a:solidFill>
                <a:srgbClr val="003087"/>
              </a:solidFill>
              <a:latin typeface="+mn-lt"/>
            </a:endParaRPr>
          </a:p>
        </p:txBody>
      </p:sp>
      <p:sp>
        <p:nvSpPr>
          <p:cNvPr id="5" name="Google Shape;182;p10">
            <a:extLst>
              <a:ext uri="{FF2B5EF4-FFF2-40B4-BE49-F238E27FC236}">
                <a16:creationId xmlns:a16="http://schemas.microsoft.com/office/drawing/2014/main" id="{7759A030-6978-EA64-5B6C-A7FEEF1B71E1}"/>
              </a:ext>
            </a:extLst>
          </p:cNvPr>
          <p:cNvSpPr txBox="1"/>
          <p:nvPr/>
        </p:nvSpPr>
        <p:spPr>
          <a:xfrm>
            <a:off x="309210" y="1312308"/>
            <a:ext cx="5891565" cy="615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May 10</a:t>
            </a:r>
            <a:r>
              <a:rPr lang="en-US" sz="1800" i="0" u="none" strike="noStrike" cap="none" baseline="30000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 Gannon </a:t>
            </a:r>
            <a:r>
              <a:rPr lang="en-US" sz="1800" dirty="0">
                <a:solidFill>
                  <a:srgbClr val="004265"/>
                </a:solidFill>
              </a:rPr>
              <a:t>s</a:t>
            </a: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torm response over the CONUS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Storm onset at ~18:00UT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4265"/>
                </a:solidFill>
              </a:rPr>
              <a:t>Peak TEC observed: ~180 </a:t>
            </a:r>
            <a:r>
              <a:rPr lang="en-US" sz="1800" dirty="0" err="1">
                <a:solidFill>
                  <a:srgbClr val="004265"/>
                </a:solidFill>
              </a:rPr>
              <a:t>vTECU</a:t>
            </a:r>
            <a:r>
              <a:rPr lang="en-US" sz="1800" dirty="0">
                <a:solidFill>
                  <a:srgbClr val="004265"/>
                </a:solidFill>
              </a:rPr>
              <a:t> ( nearly 30 meters)</a:t>
            </a:r>
            <a:endParaRPr lang="en-US" sz="180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i="0" u="none" strike="noStrike" cap="none" dirty="0">
                <a:solidFill>
                  <a:srgbClr val="004265"/>
                </a:solidFill>
                <a:latin typeface="Arial"/>
                <a:ea typeface="Arial"/>
                <a:cs typeface="Arial"/>
                <a:sym typeface="Arial"/>
              </a:rPr>
              <a:t>SED feature with sharp gradient – enhancements next to depletions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4265"/>
                </a:solidFill>
              </a:rPr>
              <a:t>Links to GNSS satellites from a single receiver impacted oppositely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4265"/>
                </a:solidFill>
              </a:rPr>
              <a:t>First order Klobuchar corrections are inadequate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4265"/>
                </a:solidFill>
              </a:rPr>
              <a:t>Tongue of ionization over Canada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b="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42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284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069DF10B-EAEC-2566-14AD-39387DB3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4A4C610E-2F9D-8A3D-235F-B2BBB4CE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28" y="-5789083"/>
            <a:ext cx="2532912" cy="1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4943EF-B8A3-A95A-4D1F-66BEAEC0DDC1}"/>
              </a:ext>
            </a:extLst>
          </p:cNvPr>
          <p:cNvSpPr txBox="1">
            <a:spLocks/>
          </p:cNvSpPr>
          <p:nvPr/>
        </p:nvSpPr>
        <p:spPr>
          <a:xfrm>
            <a:off x="331447" y="609189"/>
            <a:ext cx="11484633" cy="79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3087"/>
                </a:solidFill>
                <a:latin typeface="+mn-lt"/>
              </a:rPr>
              <a:t>END</a:t>
            </a:r>
            <a:endParaRPr lang="en-US" sz="2400" b="1" dirty="0">
              <a:solidFill>
                <a:srgbClr val="00308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208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36107</TotalTime>
  <Words>760</Words>
  <Application>Microsoft Office PowerPoint</Application>
  <PresentationFormat>Widescreen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Noto Sans Symbols</vt:lpstr>
      <vt:lpstr>Wingdings</vt:lpstr>
      <vt:lpstr>Office Theme</vt:lpstr>
      <vt:lpstr>Global Real-Time TEC Product from NOAA SWPC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of the First National Survey of User Needs for Space Weather</dc:title>
  <dc:creator>Tzu-Wei Fang</dc:creator>
  <cp:lastModifiedBy>Dominic James Fuller-Rowell</cp:lastModifiedBy>
  <cp:revision>52</cp:revision>
  <dcterms:created xsi:type="dcterms:W3CDTF">2024-10-21T18:15:22Z</dcterms:created>
  <dcterms:modified xsi:type="dcterms:W3CDTF">2025-05-21T02:44:10Z</dcterms:modified>
</cp:coreProperties>
</file>