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Century Gothic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0" roundtripDataSignature="AMtx7mgrofqUlS7V4m4YnqUS6w941sv+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enturyGothic-regular.fntdata"/><Relationship Id="rId25" Type="http://schemas.openxmlformats.org/officeDocument/2006/relationships/slide" Target="slides/slide20.xml"/><Relationship Id="rId28" Type="http://schemas.openxmlformats.org/officeDocument/2006/relationships/font" Target="fonts/CenturyGothic-italic.fntdata"/><Relationship Id="rId27" Type="http://schemas.openxmlformats.org/officeDocument/2006/relationships/font" Target="fonts/CenturyGothic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enturyGothic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" name="Google Shape;3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- infinity == 0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" name="Google Shape;4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Overlappting 30 second windows.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" name="Google Shape;4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294079" y="2534477"/>
            <a:ext cx="11773183" cy="3294390"/>
          </a:xfrm>
          <a:custGeom>
            <a:rect b="b" l="l" r="r" t="t"/>
            <a:pathLst>
              <a:path extrusionOk="0" h="4392520" w="15697577">
                <a:moveTo>
                  <a:pt x="0" y="0"/>
                </a:moveTo>
                <a:lnTo>
                  <a:pt x="15697577" y="0"/>
                </a:lnTo>
                <a:lnTo>
                  <a:pt x="15697577" y="4392520"/>
                </a:lnTo>
                <a:lnTo>
                  <a:pt x="14728053" y="4392520"/>
                </a:lnTo>
                <a:lnTo>
                  <a:pt x="14728053" y="3495841"/>
                </a:lnTo>
                <a:lnTo>
                  <a:pt x="969523" y="3495841"/>
                </a:lnTo>
                <a:lnTo>
                  <a:pt x="969523" y="4392520"/>
                </a:lnTo>
                <a:lnTo>
                  <a:pt x="0" y="439252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Google Shape;10;p22"/>
          <p:cNvSpPr/>
          <p:nvPr/>
        </p:nvSpPr>
        <p:spPr>
          <a:xfrm flipH="1" rot="5400000">
            <a:off x="5677768" y="-23982"/>
            <a:ext cx="3449300" cy="3497581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22"/>
          <p:cNvSpPr txBox="1"/>
          <p:nvPr>
            <p:ph type="ctrTitle"/>
          </p:nvPr>
        </p:nvSpPr>
        <p:spPr>
          <a:xfrm>
            <a:off x="1143000" y="685233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" name="Google Shape;12;p22"/>
          <p:cNvSpPr txBox="1"/>
          <p:nvPr>
            <p:ph idx="1" type="subTitle"/>
          </p:nvPr>
        </p:nvSpPr>
        <p:spPr>
          <a:xfrm>
            <a:off x="1938130" y="2835705"/>
            <a:ext cx="5225400" cy="12417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b="1" i="0"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3D3D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3D3D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3D3D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3D3D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A picture containing logo&#10;&#10;Description automatically generated" id="13" name="Google Shape;1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8365" y="4083446"/>
            <a:ext cx="1995651" cy="788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23"/>
          <p:cNvCxnSpPr/>
          <p:nvPr/>
        </p:nvCxnSpPr>
        <p:spPr>
          <a:xfrm>
            <a:off x="244366" y="93488"/>
            <a:ext cx="0" cy="650400"/>
          </a:xfrm>
          <a:prstGeom prst="straightConnector1">
            <a:avLst/>
          </a:prstGeom>
          <a:noFill/>
          <a:ln cap="flat" cmpd="sng" w="76200">
            <a:solidFill>
              <a:srgbClr val="C02A3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" name="Google Shape;16;p23"/>
          <p:cNvSpPr/>
          <p:nvPr/>
        </p:nvSpPr>
        <p:spPr>
          <a:xfrm flipH="1" rot="10800000">
            <a:off x="5398705" y="1398203"/>
            <a:ext cx="3745296" cy="3745297"/>
          </a:xfrm>
          <a:custGeom>
            <a:rect b="b" l="l" r="r" t="t"/>
            <a:pathLst>
              <a:path extrusionOk="0" h="4993729" w="4993728">
                <a:moveTo>
                  <a:pt x="0" y="4993729"/>
                </a:moveTo>
                <a:lnTo>
                  <a:pt x="4993728" y="4993729"/>
                </a:lnTo>
                <a:lnTo>
                  <a:pt x="4993728" y="742700"/>
                </a:lnTo>
                <a:lnTo>
                  <a:pt x="4964388" y="747559"/>
                </a:lnTo>
                <a:cubicBezTo>
                  <a:pt x="4941105" y="750124"/>
                  <a:pt x="4917482" y="751438"/>
                  <a:pt x="4893575" y="751438"/>
                </a:cubicBezTo>
                <a:cubicBezTo>
                  <a:pt x="4511068" y="751438"/>
                  <a:pt x="4200984" y="415008"/>
                  <a:pt x="4200984" y="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3"/>
          <p:cNvSpPr txBox="1"/>
          <p:nvPr>
            <p:ph type="title"/>
          </p:nvPr>
        </p:nvSpPr>
        <p:spPr>
          <a:xfrm>
            <a:off x="330476" y="102297"/>
            <a:ext cx="5703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" name="Google Shape;18;p23"/>
          <p:cNvSpPr txBox="1"/>
          <p:nvPr>
            <p:ph idx="1" type="body"/>
          </p:nvPr>
        </p:nvSpPr>
        <p:spPr>
          <a:xfrm>
            <a:off x="606287" y="1249951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D3D3D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3D3D"/>
              </a:buClr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3D3D"/>
              </a:buClr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3D3D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3D3D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Graphical user interface&#10;&#10;Description automatically generated with medium confidence" id="19" name="Google Shape;19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23262" y="83742"/>
            <a:ext cx="1617590" cy="639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 type="titleOnly">
  <p:cSld name="TITLE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4"/>
          <p:cNvSpPr/>
          <p:nvPr/>
        </p:nvSpPr>
        <p:spPr>
          <a:xfrm rot="5400000">
            <a:off x="4053880" y="-4060376"/>
            <a:ext cx="1054776" cy="9159765"/>
          </a:xfrm>
          <a:custGeom>
            <a:rect b="b" l="l" r="r" t="t"/>
            <a:pathLst>
              <a:path extrusionOk="0" h="12213020" w="1406368">
                <a:moveTo>
                  <a:pt x="0" y="12213020"/>
                </a:moveTo>
                <a:lnTo>
                  <a:pt x="0" y="0"/>
                </a:lnTo>
                <a:lnTo>
                  <a:pt x="365824" y="0"/>
                </a:lnTo>
                <a:lnTo>
                  <a:pt x="585106" y="501754"/>
                </a:lnTo>
                <a:cubicBezTo>
                  <a:pt x="1086671" y="1833960"/>
                  <a:pt x="1406368" y="3850077"/>
                  <a:pt x="1406368" y="6106510"/>
                </a:cubicBezTo>
                <a:cubicBezTo>
                  <a:pt x="1406368" y="8362945"/>
                  <a:pt x="1086671" y="10379061"/>
                  <a:pt x="585106" y="11711265"/>
                </a:cubicBezTo>
                <a:lnTo>
                  <a:pt x="365825" y="1221302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000">
                <a:schemeClr val="accent1"/>
              </a:gs>
              <a:gs pos="95000">
                <a:schemeClr val="accent2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4"/>
          <p:cNvSpPr txBox="1"/>
          <p:nvPr>
            <p:ph type="title"/>
          </p:nvPr>
        </p:nvSpPr>
        <p:spPr>
          <a:xfrm>
            <a:off x="1314450" y="1213091"/>
            <a:ext cx="65151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descr="A picture containing logo&#10;&#10;Description automatically generated" id="23" name="Google Shape;23;p24"/>
          <p:cNvSpPr/>
          <p:nvPr/>
        </p:nvSpPr>
        <p:spPr>
          <a:xfrm>
            <a:off x="3574176" y="102719"/>
            <a:ext cx="1995651" cy="78884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26"/>
          <p:cNvCxnSpPr/>
          <p:nvPr/>
        </p:nvCxnSpPr>
        <p:spPr>
          <a:xfrm>
            <a:off x="244366" y="93488"/>
            <a:ext cx="0" cy="650400"/>
          </a:xfrm>
          <a:prstGeom prst="straightConnector1">
            <a:avLst/>
          </a:prstGeom>
          <a:noFill/>
          <a:ln cap="flat" cmpd="sng" w="76200">
            <a:solidFill>
              <a:srgbClr val="C02A3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" name="Google Shape;27;p26"/>
          <p:cNvSpPr txBox="1"/>
          <p:nvPr>
            <p:ph type="title"/>
          </p:nvPr>
        </p:nvSpPr>
        <p:spPr>
          <a:xfrm>
            <a:off x="330476" y="102297"/>
            <a:ext cx="5703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Graphical user interface&#10;&#10;Description automatically generated with medium confidence" id="28" name="Google Shape;2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23262" y="83742"/>
            <a:ext cx="1617590" cy="639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2" name="Google Shape;3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ts val="3300"/>
              <a:buFont typeface="Arial"/>
              <a:buNone/>
              <a:defRPr b="1" i="0" sz="3300" u="none" cap="none" strike="noStrike">
                <a:solidFill>
                  <a:srgbClr val="37358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D3D3D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3D3D3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3D3D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3D3D3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3D3D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D3D3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3D3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D3D3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3D3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D3D3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9362" y="0"/>
            <a:ext cx="3657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"/>
          <p:cNvSpPr txBox="1"/>
          <p:nvPr>
            <p:ph type="ctrTitle"/>
          </p:nvPr>
        </p:nvSpPr>
        <p:spPr>
          <a:xfrm>
            <a:off x="119850" y="85050"/>
            <a:ext cx="5160600" cy="24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">
                <a:solidFill>
                  <a:schemeClr val="dk1"/>
                </a:solidFill>
              </a:rPr>
              <a:t>EarthScope GNSS and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">
                <a:solidFill>
                  <a:schemeClr val="dk1"/>
                </a:solidFill>
              </a:rPr>
              <a:t>Space Weather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" name="Google Shape;39;p1"/>
          <p:cNvSpPr txBox="1"/>
          <p:nvPr>
            <p:ph idx="1" type="subTitle"/>
          </p:nvPr>
        </p:nvSpPr>
        <p:spPr>
          <a:xfrm>
            <a:off x="-1351850" y="3940625"/>
            <a:ext cx="8520600" cy="7926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17647"/>
              <a:buNone/>
            </a:pPr>
            <a:r>
              <a:rPr lang="en"/>
              <a:t>David Mencin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17647"/>
              <a:buNone/>
            </a:pPr>
            <a:r>
              <a:rPr lang="en"/>
              <a:t>and EarthScope Staff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200213" y="189550"/>
            <a:ext cx="8649811" cy="4854350"/>
            <a:chOff x="200213" y="189550"/>
            <a:chExt cx="8649811" cy="4854350"/>
          </a:xfrm>
        </p:grpSpPr>
        <p:grpSp>
          <p:nvGrpSpPr>
            <p:cNvPr id="147" name="Google Shape;147;p10"/>
            <p:cNvGrpSpPr/>
            <p:nvPr/>
          </p:nvGrpSpPr>
          <p:grpSpPr>
            <a:xfrm>
              <a:off x="2969043" y="1708337"/>
              <a:ext cx="4313373" cy="1775412"/>
              <a:chOff x="2969175" y="1708325"/>
              <a:chExt cx="5241673" cy="1775412"/>
            </a:xfrm>
          </p:grpSpPr>
          <p:sp>
            <p:nvSpPr>
              <p:cNvPr id="148" name="Google Shape;148;p10"/>
              <p:cNvSpPr/>
              <p:nvPr/>
            </p:nvSpPr>
            <p:spPr>
              <a:xfrm>
                <a:off x="2969175" y="1708325"/>
                <a:ext cx="3343248" cy="1532628"/>
              </a:xfrm>
              <a:prstGeom prst="cloud">
                <a:avLst/>
              </a:prstGeom>
              <a:solidFill>
                <a:schemeClr val="lt1"/>
              </a:solidFill>
              <a:ln cap="flat" cmpd="sng" w="9525">
                <a:solidFill>
                  <a:schemeClr val="dk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10"/>
              <p:cNvSpPr/>
              <p:nvPr/>
            </p:nvSpPr>
            <p:spPr>
              <a:xfrm>
                <a:off x="4867600" y="1708325"/>
                <a:ext cx="3343248" cy="1775412"/>
              </a:xfrm>
              <a:prstGeom prst="cloud">
                <a:avLst/>
              </a:prstGeom>
              <a:solidFill>
                <a:schemeClr val="lt1"/>
              </a:solidFill>
              <a:ln cap="flat" cmpd="sng" w="9525">
                <a:solidFill>
                  <a:schemeClr val="dk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10"/>
              <p:cNvSpPr/>
              <p:nvPr/>
            </p:nvSpPr>
            <p:spPr>
              <a:xfrm>
                <a:off x="4837125" y="1914375"/>
                <a:ext cx="986700" cy="120240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0"/>
              <p:cNvSpPr/>
              <p:nvPr/>
            </p:nvSpPr>
            <p:spPr>
              <a:xfrm>
                <a:off x="5373875" y="1862425"/>
                <a:ext cx="463800" cy="123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52;p10"/>
            <p:cNvSpPr/>
            <p:nvPr/>
          </p:nvSpPr>
          <p:spPr>
            <a:xfrm>
              <a:off x="3915675" y="3692700"/>
              <a:ext cx="1475100" cy="1351200"/>
            </a:xfrm>
            <a:prstGeom prst="roundRect">
              <a:avLst>
                <a:gd fmla="val 6481" name="adj"/>
              </a:avLst>
            </a:prstGeom>
            <a:noFill/>
            <a:ln cap="flat" cmpd="sng" w="9525">
              <a:solidFill>
                <a:srgbClr val="0B539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3378750" y="2095350"/>
              <a:ext cx="302100" cy="303600"/>
            </a:xfrm>
            <a:prstGeom prst="ellipse">
              <a:avLst/>
            </a:pr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" sz="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Kafka Connecter</a:t>
              </a:r>
              <a:endPara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" name="Google Shape;154;p10"/>
            <p:cNvGrpSpPr/>
            <p:nvPr/>
          </p:nvGrpSpPr>
          <p:grpSpPr>
            <a:xfrm>
              <a:off x="4285897" y="4383912"/>
              <a:ext cx="986700" cy="584100"/>
              <a:chOff x="4438297" y="4383912"/>
              <a:chExt cx="986700" cy="584100"/>
            </a:xfrm>
          </p:grpSpPr>
          <p:sp>
            <p:nvSpPr>
              <p:cNvPr id="155" name="Google Shape;155;p10"/>
              <p:cNvSpPr/>
              <p:nvPr/>
            </p:nvSpPr>
            <p:spPr>
              <a:xfrm>
                <a:off x="4438297" y="4383912"/>
                <a:ext cx="986700" cy="584100"/>
              </a:xfrm>
              <a:prstGeom prst="roundRect">
                <a:avLst>
                  <a:gd fmla="val 16667" name="adj"/>
                </a:avLst>
              </a:prstGeom>
              <a:solidFill>
                <a:srgbClr val="C9DAF8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6" name="Google Shape;156;p10"/>
              <p:cNvPicPr preferRelativeResize="0"/>
              <p:nvPr/>
            </p:nvPicPr>
            <p:blipFill rotWithShape="1">
              <a:blip r:embed="rId3">
                <a:alphaModFix/>
              </a:blip>
              <a:srcRect b="22951" l="15931" r="15271" t="8864"/>
              <a:stretch/>
            </p:blipFill>
            <p:spPr>
              <a:xfrm>
                <a:off x="4527389" y="4467952"/>
                <a:ext cx="417539" cy="4159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7" name="Google Shape;157;p10"/>
              <p:cNvSpPr txBox="1"/>
              <p:nvPr/>
            </p:nvSpPr>
            <p:spPr>
              <a:xfrm>
                <a:off x="4914415" y="4537345"/>
                <a:ext cx="4638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0" i="0" lang="en" sz="6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ShakeAlert Analysis</a:t>
                </a:r>
                <a:endParaRPr b="0" i="0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0" i="0" lang="en" sz="6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Center</a:t>
                </a:r>
                <a:endParaRPr b="0" i="0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58" name="Google Shape;158;p10"/>
            <p:cNvCxnSpPr>
              <a:stCxn id="159" idx="4"/>
              <a:endCxn id="160" idx="0"/>
            </p:cNvCxnSpPr>
            <p:nvPr/>
          </p:nvCxnSpPr>
          <p:spPr>
            <a:xfrm flipH="1" rot="-5400000">
              <a:off x="4312183" y="3274122"/>
              <a:ext cx="931500" cy="3000"/>
            </a:xfrm>
            <a:prstGeom prst="bentConnector3">
              <a:avLst>
                <a:gd fmla="val 49998" name="adj1"/>
              </a:avLst>
            </a:prstGeom>
            <a:noFill/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60" name="Google Shape;160;p10"/>
            <p:cNvSpPr/>
            <p:nvPr/>
          </p:nvSpPr>
          <p:spPr>
            <a:xfrm>
              <a:off x="4550951" y="3741337"/>
              <a:ext cx="457200" cy="459300"/>
            </a:xfrm>
            <a:prstGeom prst="ellipse">
              <a:avLst/>
            </a:prstGeom>
            <a:solidFill>
              <a:srgbClr val="C9DAF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" sz="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Kafka Connecter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1" name="Google Shape;161;p10"/>
            <p:cNvCxnSpPr>
              <a:stCxn id="160" idx="4"/>
              <a:endCxn id="155" idx="0"/>
            </p:cNvCxnSpPr>
            <p:nvPr/>
          </p:nvCxnSpPr>
          <p:spPr>
            <a:xfrm flipH="1">
              <a:off x="4779251" y="4200637"/>
              <a:ext cx="300" cy="183300"/>
            </a:xfrm>
            <a:prstGeom prst="straightConnector1">
              <a:avLst/>
            </a:prstGeom>
            <a:noFill/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62" name="Google Shape;162;p10"/>
            <p:cNvSpPr/>
            <p:nvPr/>
          </p:nvSpPr>
          <p:spPr>
            <a:xfrm>
              <a:off x="4351033" y="1881414"/>
              <a:ext cx="850800" cy="819300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4351033" y="1945997"/>
              <a:ext cx="850800" cy="819300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4351033" y="1990572"/>
              <a:ext cx="850800" cy="819300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rgbClr val="E691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4" name="Google Shape;164;p10"/>
            <p:cNvPicPr preferRelativeResize="0"/>
            <p:nvPr/>
          </p:nvPicPr>
          <p:blipFill rotWithShape="1">
            <a:blip r:embed="rId4">
              <a:alphaModFix/>
            </a:blip>
            <a:srcRect b="28470" l="5360" r="3147" t="28535"/>
            <a:stretch/>
          </p:blipFill>
          <p:spPr>
            <a:xfrm>
              <a:off x="4413957" y="2308987"/>
              <a:ext cx="675543" cy="3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Google Shape;165;p10"/>
            <p:cNvSpPr txBox="1"/>
            <p:nvPr/>
          </p:nvSpPr>
          <p:spPr>
            <a:xfrm>
              <a:off x="4443392" y="2168788"/>
              <a:ext cx="6756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DATA HUB</a:t>
              </a:r>
              <a:endPara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741634" y="1317913"/>
              <a:ext cx="604200" cy="371700"/>
            </a:xfrm>
            <a:prstGeom prst="roundRect">
              <a:avLst>
                <a:gd fmla="val 16667" name="adj"/>
              </a:avLst>
            </a:prstGeom>
            <a:solidFill>
              <a:srgbClr val="CCCCCC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7" name="Google Shape;167;p10"/>
            <p:cNvGrpSpPr/>
            <p:nvPr/>
          </p:nvGrpSpPr>
          <p:grpSpPr>
            <a:xfrm>
              <a:off x="433451" y="813608"/>
              <a:ext cx="223479" cy="343832"/>
              <a:chOff x="3774931" y="902158"/>
              <a:chExt cx="256490" cy="392592"/>
            </a:xfrm>
          </p:grpSpPr>
          <p:sp>
            <p:nvSpPr>
              <p:cNvPr id="168" name="Google Shape;168;p10"/>
              <p:cNvSpPr/>
              <p:nvPr/>
            </p:nvSpPr>
            <p:spPr>
              <a:xfrm>
                <a:off x="3833425" y="1046950"/>
                <a:ext cx="139500" cy="247800"/>
              </a:xfrm>
              <a:prstGeom prst="triangle">
                <a:avLst>
                  <a:gd fmla="val 50000" name="adj"/>
                </a:avLst>
              </a:prstGeom>
              <a:solidFill>
                <a:srgbClr val="B7B7B7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10"/>
              <p:cNvSpPr/>
              <p:nvPr/>
            </p:nvSpPr>
            <p:spPr>
              <a:xfrm rot="6758054">
                <a:off x="3811191" y="925178"/>
                <a:ext cx="183969" cy="201185"/>
              </a:xfrm>
              <a:prstGeom prst="chord">
                <a:avLst>
                  <a:gd fmla="val 2700000" name="adj1"/>
                  <a:gd fmla="val 16092176" name="adj2"/>
                </a:avLst>
              </a:prstGeom>
              <a:solidFill>
                <a:srgbClr val="B7B7B7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70" name="Google Shape;170;p10"/>
            <p:cNvCxnSpPr>
              <a:stCxn id="168" idx="3"/>
              <a:endCxn id="166" idx="1"/>
            </p:cNvCxnSpPr>
            <p:nvPr/>
          </p:nvCxnSpPr>
          <p:spPr>
            <a:xfrm flipH="1" rot="-5400000">
              <a:off x="470340" y="1232290"/>
              <a:ext cx="346200" cy="196500"/>
            </a:xfrm>
            <a:prstGeom prst="bentConnector2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71" name="Google Shape;171;p10"/>
            <p:cNvSpPr/>
            <p:nvPr/>
          </p:nvSpPr>
          <p:spPr>
            <a:xfrm>
              <a:off x="1455586" y="1640847"/>
              <a:ext cx="448200" cy="450600"/>
            </a:xfrm>
            <a:prstGeom prst="ellipse">
              <a:avLst/>
            </a:prstGeom>
            <a:solidFill>
              <a:srgbClr val="CCCCCC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" sz="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NTRIP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2" name="Google Shape;172;p10"/>
            <p:cNvCxnSpPr>
              <a:stCxn id="166" idx="2"/>
              <a:endCxn id="171" idx="2"/>
            </p:cNvCxnSpPr>
            <p:nvPr/>
          </p:nvCxnSpPr>
          <p:spPr>
            <a:xfrm flipH="1" rot="-5400000">
              <a:off x="1161484" y="1571863"/>
              <a:ext cx="176400" cy="411900"/>
            </a:xfrm>
            <a:prstGeom prst="bentConnector2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73" name="Google Shape;173;p10"/>
            <p:cNvCxnSpPr>
              <a:stCxn id="171" idx="6"/>
              <a:endCxn id="153" idx="2"/>
            </p:cNvCxnSpPr>
            <p:nvPr/>
          </p:nvCxnSpPr>
          <p:spPr>
            <a:xfrm>
              <a:off x="1903786" y="1866147"/>
              <a:ext cx="1475100" cy="381000"/>
            </a:xfrm>
            <a:prstGeom prst="bentConnector3">
              <a:avLst>
                <a:gd fmla="val 49995" name="adj1"/>
              </a:avLst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74" name="Google Shape;174;p10"/>
            <p:cNvSpPr txBox="1"/>
            <p:nvPr/>
          </p:nvSpPr>
          <p:spPr>
            <a:xfrm>
              <a:off x="2147261" y="1800900"/>
              <a:ext cx="302100" cy="10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en" sz="700" u="none" cap="none" strike="noStrike">
                  <a:solidFill>
                    <a:srgbClr val="666666"/>
                  </a:solidFill>
                  <a:latin typeface="Arial"/>
                  <a:ea typeface="Arial"/>
                  <a:cs typeface="Arial"/>
                  <a:sym typeface="Arial"/>
                </a:rPr>
                <a:t>raw</a:t>
              </a:r>
              <a:endParaRPr b="0" i="0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0"/>
            <p:cNvSpPr txBox="1"/>
            <p:nvPr/>
          </p:nvSpPr>
          <p:spPr>
            <a:xfrm>
              <a:off x="855308" y="1411365"/>
              <a:ext cx="3021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Network Operator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1043675" y="2882849"/>
              <a:ext cx="890400" cy="400200"/>
            </a:xfrm>
            <a:prstGeom prst="roundRect">
              <a:avLst>
                <a:gd fmla="val 16667" name="adj"/>
              </a:avLst>
            </a:prstGeom>
            <a:solidFill>
              <a:srgbClr val="B6D7A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0"/>
            <p:cNvSpPr txBox="1"/>
            <p:nvPr/>
          </p:nvSpPr>
          <p:spPr>
            <a:xfrm>
              <a:off x="1225027" y="2992811"/>
              <a:ext cx="3810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Processing Center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8" name="Google Shape;178;p10"/>
            <p:cNvCxnSpPr>
              <a:stCxn id="176" idx="0"/>
            </p:cNvCxnSpPr>
            <p:nvPr/>
          </p:nvCxnSpPr>
          <p:spPr>
            <a:xfrm rot="-5400000">
              <a:off x="2820125" y="1278599"/>
              <a:ext cx="273000" cy="2935500"/>
            </a:xfrm>
            <a:prstGeom prst="bentConnector2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triangle"/>
              <a:tailEnd len="sm" w="sm" type="none"/>
            </a:ln>
          </p:spPr>
        </p:cxnSp>
        <p:cxnSp>
          <p:nvCxnSpPr>
            <p:cNvPr id="179" name="Google Shape;179;p10"/>
            <p:cNvCxnSpPr>
              <a:stCxn id="176" idx="3"/>
              <a:endCxn id="159" idx="3"/>
            </p:cNvCxnSpPr>
            <p:nvPr/>
          </p:nvCxnSpPr>
          <p:spPr>
            <a:xfrm flipH="1" rot="10800000">
              <a:off x="1934075" y="2689949"/>
              <a:ext cx="2541600" cy="393000"/>
            </a:xfrm>
            <a:prstGeom prst="bentConnector2">
              <a:avLst/>
            </a:prstGeom>
            <a:noFill/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80" name="Google Shape;180;p10"/>
            <p:cNvSpPr txBox="1"/>
            <p:nvPr/>
          </p:nvSpPr>
          <p:spPr>
            <a:xfrm>
              <a:off x="2299661" y="2539061"/>
              <a:ext cx="302100" cy="123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666666"/>
                  </a:solidFill>
                  <a:latin typeface="Arial"/>
                  <a:ea typeface="Arial"/>
                  <a:cs typeface="Arial"/>
                  <a:sym typeface="Arial"/>
                </a:rPr>
                <a:t>raw</a:t>
              </a:r>
              <a:endParaRPr b="0" i="0" sz="8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0"/>
            <p:cNvSpPr txBox="1"/>
            <p:nvPr/>
          </p:nvSpPr>
          <p:spPr>
            <a:xfrm>
              <a:off x="2685536" y="3021450"/>
              <a:ext cx="463800" cy="123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38761D"/>
                  </a:solidFill>
                  <a:latin typeface="Arial"/>
                  <a:ea typeface="Arial"/>
                  <a:cs typeface="Arial"/>
                  <a:sym typeface="Arial"/>
                </a:rPr>
                <a:t>positions</a:t>
              </a:r>
              <a:endParaRPr b="0" i="0" sz="8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0"/>
            <p:cNvSpPr txBox="1"/>
            <p:nvPr/>
          </p:nvSpPr>
          <p:spPr>
            <a:xfrm>
              <a:off x="841475" y="3253113"/>
              <a:ext cx="1676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GNSS processing center can be within the EarthScope cloud or external</a:t>
              </a:r>
              <a:endParaRPr b="0" i="0" sz="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3" name="Google Shape;183;p10"/>
            <p:cNvSpPr txBox="1"/>
            <p:nvPr/>
          </p:nvSpPr>
          <p:spPr>
            <a:xfrm>
              <a:off x="200213" y="1689625"/>
              <a:ext cx="6042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en" sz="800" u="none" cap="none" strike="noStrike">
                  <a:solidFill>
                    <a:srgbClr val="666666"/>
                  </a:solidFill>
                  <a:latin typeface="Calibri"/>
                  <a:ea typeface="Calibri"/>
                  <a:cs typeface="Calibri"/>
                  <a:sym typeface="Calibri"/>
                </a:rPr>
                <a:t>Network Operator</a:t>
              </a:r>
              <a:endParaRPr b="1" i="0" sz="8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0"/>
            <p:cNvSpPr txBox="1"/>
            <p:nvPr/>
          </p:nvSpPr>
          <p:spPr>
            <a:xfrm>
              <a:off x="341350" y="2900550"/>
              <a:ext cx="604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en" sz="800" u="none" cap="none" strike="noStrike">
                  <a:solidFill>
                    <a:srgbClr val="38761D"/>
                  </a:solidFill>
                  <a:latin typeface="Calibri"/>
                  <a:ea typeface="Calibri"/>
                  <a:cs typeface="Calibri"/>
                  <a:sym typeface="Calibri"/>
                </a:rPr>
                <a:t>GNSS Processing Center</a:t>
              </a:r>
              <a:endParaRPr b="1" i="0" sz="800" u="none" cap="none" strike="noStrik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5" name="Google Shape;185;p10"/>
            <p:cNvCxnSpPr>
              <a:endCxn id="159" idx="2"/>
            </p:cNvCxnSpPr>
            <p:nvPr/>
          </p:nvCxnSpPr>
          <p:spPr>
            <a:xfrm>
              <a:off x="3680833" y="2247222"/>
              <a:ext cx="670200" cy="153000"/>
            </a:xfrm>
            <a:prstGeom prst="bentConnector3">
              <a:avLst>
                <a:gd fmla="val 50000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86" name="Google Shape;186;p10"/>
            <p:cNvSpPr/>
            <p:nvPr/>
          </p:nvSpPr>
          <p:spPr>
            <a:xfrm>
              <a:off x="3378750" y="2448750"/>
              <a:ext cx="302100" cy="303600"/>
            </a:xfrm>
            <a:prstGeom prst="ellipse">
              <a:avLst/>
            </a:pr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" sz="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Kafka Connecter</a:t>
              </a:r>
              <a:endPara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2054775" y="2916187"/>
              <a:ext cx="302100" cy="303600"/>
            </a:xfrm>
            <a:prstGeom prst="ellipse">
              <a:avLst/>
            </a:pr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" sz="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Kafka Connecter</a:t>
              </a:r>
              <a:endParaRPr b="0" i="0" sz="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0"/>
            <p:cNvSpPr txBox="1"/>
            <p:nvPr/>
          </p:nvSpPr>
          <p:spPr>
            <a:xfrm>
              <a:off x="3967799" y="3968525"/>
              <a:ext cx="6042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en" sz="800" u="none" cap="none" strike="noStrike">
                  <a:solidFill>
                    <a:srgbClr val="0B5394"/>
                  </a:solidFill>
                  <a:latin typeface="Calibri"/>
                  <a:ea typeface="Calibri"/>
                  <a:cs typeface="Calibri"/>
                  <a:sym typeface="Calibri"/>
                </a:rPr>
                <a:t>SHAKEALERT DATA CENTER</a:t>
              </a:r>
              <a:endParaRPr b="1" i="0" sz="8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0"/>
            <p:cNvSpPr txBox="1"/>
            <p:nvPr/>
          </p:nvSpPr>
          <p:spPr>
            <a:xfrm>
              <a:off x="433450" y="189550"/>
              <a:ext cx="8097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EarthScope GNSS Architecture </a:t>
              </a:r>
              <a:endParaRPr b="1" i="0" sz="1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90" name="Google Shape;190;p10"/>
            <p:cNvPicPr preferRelativeResize="0"/>
            <p:nvPr/>
          </p:nvPicPr>
          <p:blipFill rotWithShape="1">
            <a:blip r:embed="rId5">
              <a:alphaModFix/>
            </a:blip>
            <a:srcRect b="14637" l="6853" r="6280" t="458"/>
            <a:stretch/>
          </p:blipFill>
          <p:spPr>
            <a:xfrm>
              <a:off x="5840738" y="589848"/>
              <a:ext cx="503571" cy="528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0"/>
            <p:cNvSpPr txBox="1"/>
            <p:nvPr/>
          </p:nvSpPr>
          <p:spPr>
            <a:xfrm>
              <a:off x="5139900" y="688950"/>
              <a:ext cx="604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43434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Long-term data storage</a:t>
              </a:r>
              <a:endParaRPr b="1" i="0" sz="600" u="none" cap="none" strike="noStrike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43434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(raw, positions, QC)</a:t>
              </a:r>
              <a:endParaRPr b="0" i="0" sz="600" u="none" cap="none" strike="noStrike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192" name="Google Shape;192;p10"/>
            <p:cNvGrpSpPr/>
            <p:nvPr/>
          </p:nvGrpSpPr>
          <p:grpSpPr>
            <a:xfrm>
              <a:off x="3792671" y="624932"/>
              <a:ext cx="582444" cy="458406"/>
              <a:chOff x="4507046" y="663952"/>
              <a:chExt cx="582444" cy="458406"/>
            </a:xfrm>
          </p:grpSpPr>
          <p:sp>
            <p:nvSpPr>
              <p:cNvPr id="193" name="Google Shape;193;p10"/>
              <p:cNvSpPr/>
              <p:nvPr/>
            </p:nvSpPr>
            <p:spPr>
              <a:xfrm>
                <a:off x="4507046" y="663952"/>
                <a:ext cx="582444" cy="458406"/>
              </a:xfrm>
              <a:prstGeom prst="flowChartTerminator">
                <a:avLst/>
              </a:prstGeom>
              <a:solidFill>
                <a:srgbClr val="FFF2CC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4" name="Google Shape;194;p10"/>
              <p:cNvPicPr preferRelativeResize="0"/>
              <p:nvPr/>
            </p:nvPicPr>
            <p:blipFill rotWithShape="1">
              <a:blip r:embed="rId6">
                <a:alphaModFix/>
              </a:blip>
              <a:srcRect b="19281" l="12671" r="13182" t="9172"/>
              <a:stretch/>
            </p:blipFill>
            <p:spPr>
              <a:xfrm>
                <a:off x="4606301" y="707322"/>
                <a:ext cx="383296" cy="37174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5" name="Google Shape;195;p10"/>
            <p:cNvSpPr/>
            <p:nvPr/>
          </p:nvSpPr>
          <p:spPr>
            <a:xfrm>
              <a:off x="5274923" y="2809878"/>
              <a:ext cx="448200" cy="228900"/>
            </a:xfrm>
            <a:prstGeom prst="cube">
              <a:avLst>
                <a:gd fmla="val 4733" name="adj"/>
              </a:avLst>
            </a:pr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" sz="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QC analysis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6" name="Google Shape;196;p10"/>
            <p:cNvCxnSpPr>
              <a:stCxn id="159" idx="5"/>
              <a:endCxn id="195" idx="2"/>
            </p:cNvCxnSpPr>
            <p:nvPr/>
          </p:nvCxnSpPr>
          <p:spPr>
            <a:xfrm flipH="1" rot="-5400000">
              <a:off x="5056086" y="2711038"/>
              <a:ext cx="240000" cy="197700"/>
            </a:xfrm>
            <a:prstGeom prst="bentConnector2">
              <a:avLst/>
            </a:prstGeom>
            <a:noFill/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97" name="Google Shape;197;p10"/>
            <p:cNvCxnSpPr>
              <a:stCxn id="195" idx="1"/>
            </p:cNvCxnSpPr>
            <p:nvPr/>
          </p:nvCxnSpPr>
          <p:spPr>
            <a:xfrm flipH="1" rot="5400000">
              <a:off x="5222706" y="2549812"/>
              <a:ext cx="125100" cy="416700"/>
            </a:xfrm>
            <a:prstGeom prst="bentConnector2">
              <a:avLst/>
            </a:prstGeom>
            <a:noFill/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98" name="Google Shape;198;p10"/>
            <p:cNvSpPr txBox="1"/>
            <p:nvPr/>
          </p:nvSpPr>
          <p:spPr>
            <a:xfrm>
              <a:off x="3023465" y="649349"/>
              <a:ext cx="7692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434343"/>
                  </a:solidFill>
                  <a:highlight>
                    <a:schemeClr val="lt1"/>
                  </a:highlight>
                  <a:latin typeface="Century Gothic"/>
                  <a:ea typeface="Century Gothic"/>
                  <a:cs typeface="Century Gothic"/>
                  <a:sym typeface="Century Gothic"/>
                </a:rPr>
                <a:t>Dashboards</a:t>
              </a:r>
              <a:endParaRPr b="1" i="0" sz="600" u="none" cap="none" strike="noStrike">
                <a:solidFill>
                  <a:srgbClr val="43434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434343"/>
                  </a:solidFill>
                  <a:highlight>
                    <a:schemeClr val="lt1"/>
                  </a:highlight>
                  <a:latin typeface="Century Gothic"/>
                  <a:ea typeface="Century Gothic"/>
                  <a:cs typeface="Century Gothic"/>
                  <a:sym typeface="Century Gothic"/>
                </a:rPr>
                <a:t>Position time series </a:t>
              </a:r>
              <a:endParaRPr b="0" i="0" sz="600" u="none" cap="none" strike="noStrike">
                <a:solidFill>
                  <a:srgbClr val="43434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434343"/>
                  </a:solidFill>
                  <a:highlight>
                    <a:schemeClr val="lt1"/>
                  </a:highlight>
                  <a:latin typeface="Century Gothic"/>
                  <a:ea typeface="Century Gothic"/>
                  <a:cs typeface="Century Gothic"/>
                  <a:sym typeface="Century Gothic"/>
                </a:rPr>
                <a:t>Station maps</a:t>
              </a:r>
              <a:endParaRPr b="0" i="0" sz="600" u="none" cap="none" strike="noStrike">
                <a:solidFill>
                  <a:srgbClr val="43434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434343"/>
                  </a:solidFill>
                  <a:highlight>
                    <a:schemeClr val="lt1"/>
                  </a:highlight>
                  <a:latin typeface="Century Gothic"/>
                  <a:ea typeface="Century Gothic"/>
                  <a:cs typeface="Century Gothic"/>
                  <a:sym typeface="Century Gothic"/>
                </a:rPr>
                <a:t>Latency reports</a:t>
              </a:r>
              <a:endParaRPr b="0" i="0" sz="600" u="none" cap="none" strike="noStrike">
                <a:solidFill>
                  <a:srgbClr val="43434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434343"/>
                  </a:solidFill>
                  <a:highlight>
                    <a:schemeClr val="lt1"/>
                  </a:highlight>
                  <a:latin typeface="Century Gothic"/>
                  <a:ea typeface="Century Gothic"/>
                  <a:cs typeface="Century Gothic"/>
                  <a:sym typeface="Century Gothic"/>
                </a:rPr>
                <a:t>QC status</a:t>
              </a:r>
              <a:endParaRPr b="0" i="0" sz="600" u="none" cap="none" strike="noStrike">
                <a:solidFill>
                  <a:srgbClr val="43434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434343"/>
                  </a:solidFill>
                  <a:highlight>
                    <a:schemeClr val="lt1"/>
                  </a:highlight>
                  <a:latin typeface="Century Gothic"/>
                  <a:ea typeface="Century Gothic"/>
                  <a:cs typeface="Century Gothic"/>
                  <a:sym typeface="Century Gothic"/>
                </a:rPr>
                <a:t>Perform queries</a:t>
              </a:r>
              <a:endParaRPr b="0" i="0" sz="600" u="none" cap="none" strike="noStrike">
                <a:solidFill>
                  <a:srgbClr val="43434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99" name="Google Shape;199;p10"/>
            <p:cNvCxnSpPr>
              <a:stCxn id="162" idx="0"/>
              <a:endCxn id="193" idx="2"/>
            </p:cNvCxnSpPr>
            <p:nvPr/>
          </p:nvCxnSpPr>
          <p:spPr>
            <a:xfrm flipH="1" rot="5400000">
              <a:off x="4031233" y="1136214"/>
              <a:ext cx="798000" cy="692400"/>
            </a:xfrm>
            <a:prstGeom prst="bentConnector3">
              <a:avLst>
                <a:gd fmla="val 50005" name="adj1"/>
              </a:avLst>
            </a:prstGeom>
            <a:noFill/>
            <a:ln cap="flat" cmpd="sng" w="19050">
              <a:solidFill>
                <a:srgbClr val="38761D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200" name="Google Shape;200;p10"/>
            <p:cNvCxnSpPr>
              <a:stCxn id="162" idx="0"/>
              <a:endCxn id="190" idx="2"/>
            </p:cNvCxnSpPr>
            <p:nvPr/>
          </p:nvCxnSpPr>
          <p:spPr>
            <a:xfrm rot="-5400000">
              <a:off x="5053033" y="841914"/>
              <a:ext cx="762900" cy="1316100"/>
            </a:xfrm>
            <a:prstGeom prst="bentConnector3">
              <a:avLst>
                <a:gd fmla="val 53715" name="adj1"/>
              </a:avLst>
            </a:prstGeom>
            <a:noFill/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01" name="Google Shape;201;p10"/>
            <p:cNvSpPr/>
            <p:nvPr/>
          </p:nvSpPr>
          <p:spPr>
            <a:xfrm>
              <a:off x="6712453" y="593522"/>
              <a:ext cx="691609" cy="521227"/>
            </a:xfrm>
            <a:prstGeom prst="flowChartDecision">
              <a:avLst/>
            </a:prstGeom>
            <a:solidFill>
              <a:srgbClr val="FFF2CC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Web service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0"/>
            <p:cNvSpPr txBox="1"/>
            <p:nvPr/>
          </p:nvSpPr>
          <p:spPr>
            <a:xfrm>
              <a:off x="8080824" y="665950"/>
              <a:ext cx="769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0" lang="en" sz="600" u="none" cap="none" strike="noStrike">
                  <a:solidFill>
                    <a:schemeClr val="dk1"/>
                  </a:solidFill>
                  <a:highlight>
                    <a:schemeClr val="lt1"/>
                  </a:highlight>
                  <a:latin typeface="Arial"/>
                  <a:ea typeface="Arial"/>
                  <a:cs typeface="Arial"/>
                  <a:sym typeface="Arial"/>
                </a:rPr>
                <a:t>Retrieve</a:t>
              </a:r>
              <a:r>
                <a:rPr b="0" i="0" lang="en" sz="600" u="none" cap="none" strike="noStrike">
                  <a:solidFill>
                    <a:schemeClr val="dk1"/>
                  </a:solidFill>
                  <a:highlight>
                    <a:schemeClr val="lt1"/>
                  </a:highlight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dk1"/>
                  </a:solidFill>
                  <a:highlight>
                    <a:schemeClr val="lt1"/>
                  </a:highlight>
                  <a:latin typeface="Arial"/>
                  <a:ea typeface="Arial"/>
                  <a:cs typeface="Arial"/>
                  <a:sym typeface="Arial"/>
                </a:rPr>
                <a:t>Raw data</a:t>
              </a:r>
              <a:endParaRPr b="0" i="0" sz="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dk1"/>
                  </a:solidFill>
                  <a:highlight>
                    <a:schemeClr val="lt1"/>
                  </a:highlight>
                  <a:latin typeface="Arial"/>
                  <a:ea typeface="Arial"/>
                  <a:cs typeface="Arial"/>
                  <a:sym typeface="Arial"/>
                </a:rPr>
                <a:t>Position data</a:t>
              </a:r>
              <a:endParaRPr b="0" i="0" sz="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dk1"/>
                  </a:solidFill>
                  <a:highlight>
                    <a:schemeClr val="lt1"/>
                  </a:highlight>
                  <a:latin typeface="Arial"/>
                  <a:ea typeface="Arial"/>
                  <a:cs typeface="Arial"/>
                  <a:sym typeface="Arial"/>
                </a:rPr>
                <a:t>Latency &amp; QC</a:t>
              </a:r>
              <a:endParaRPr b="0" i="0" sz="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dk1"/>
                  </a:solidFill>
                  <a:highlight>
                    <a:schemeClr val="lt1"/>
                  </a:highlight>
                  <a:latin typeface="Arial"/>
                  <a:ea typeface="Arial"/>
                  <a:cs typeface="Arial"/>
                  <a:sym typeface="Arial"/>
                </a:rPr>
                <a:t>mseed/tank/geoJSON</a:t>
              </a:r>
              <a:endParaRPr b="0" i="0" sz="13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3" name="Google Shape;203;p10"/>
            <p:cNvCxnSpPr>
              <a:stCxn id="190" idx="3"/>
              <a:endCxn id="201" idx="1"/>
            </p:cNvCxnSpPr>
            <p:nvPr/>
          </p:nvCxnSpPr>
          <p:spPr>
            <a:xfrm>
              <a:off x="6344309" y="854136"/>
              <a:ext cx="368100" cy="600"/>
            </a:xfrm>
            <a:prstGeom prst="bentConnector3">
              <a:avLst>
                <a:gd fmla="val 50006" name="adj1"/>
              </a:avLst>
            </a:prstGeom>
            <a:noFill/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04" name="Google Shape;204;p10"/>
            <p:cNvCxnSpPr>
              <a:stCxn id="201" idx="3"/>
            </p:cNvCxnSpPr>
            <p:nvPr/>
          </p:nvCxnSpPr>
          <p:spPr>
            <a:xfrm>
              <a:off x="7404062" y="854136"/>
              <a:ext cx="597000" cy="3000"/>
            </a:xfrm>
            <a:prstGeom prst="straightConnector1">
              <a:avLst/>
            </a:prstGeom>
            <a:noFill/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pic>
          <p:nvPicPr>
            <p:cNvPr id="205" name="Google Shape;205;p1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493602" y="1932325"/>
              <a:ext cx="850800" cy="712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344300" y="1946000"/>
              <a:ext cx="604201" cy="3398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"/>
          <p:cNvSpPr txBox="1"/>
          <p:nvPr>
            <p:ph type="title"/>
          </p:nvPr>
        </p:nvSpPr>
        <p:spPr>
          <a:xfrm>
            <a:off x="330476" y="102297"/>
            <a:ext cx="5703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Today </a:t>
            </a:r>
            <a:endParaRPr/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0900" y="855147"/>
            <a:ext cx="6320343" cy="4086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/>
          <p:nvPr>
            <p:ph type="title"/>
          </p:nvPr>
        </p:nvSpPr>
        <p:spPr>
          <a:xfrm>
            <a:off x="330476" y="102297"/>
            <a:ext cx="5703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80"/>
              <a:t>Tomorrow (recently signed MOUs with EPOS, AuScope and GNS Science)</a:t>
            </a:r>
            <a:endParaRPr sz="2280"/>
          </a:p>
        </p:txBody>
      </p:sp>
      <p:pic>
        <p:nvPicPr>
          <p:cNvPr id="218" name="Google Shape;21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0825" y="855172"/>
            <a:ext cx="5638794" cy="408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400" y="751625"/>
            <a:ext cx="8528102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3"/>
          <p:cNvSpPr txBox="1"/>
          <p:nvPr/>
        </p:nvSpPr>
        <p:spPr>
          <a:xfrm>
            <a:off x="245925" y="3487600"/>
            <a:ext cx="40887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3D3D3D"/>
                </a:solidFill>
                <a:latin typeface="Arial"/>
                <a:ea typeface="Arial"/>
                <a:cs typeface="Arial"/>
                <a:sym typeface="Arial"/>
              </a:rPr>
              <a:t>NGF - Proposes over 10K stations</a:t>
            </a:r>
            <a:endParaRPr b="0" i="0" sz="2000" u="none" cap="none" strike="noStrike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 txBox="1"/>
          <p:nvPr>
            <p:ph type="title"/>
          </p:nvPr>
        </p:nvSpPr>
        <p:spPr>
          <a:xfrm>
            <a:off x="330476" y="102297"/>
            <a:ext cx="5703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Next Year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"/>
          <p:cNvSpPr txBox="1"/>
          <p:nvPr>
            <p:ph type="title"/>
          </p:nvPr>
        </p:nvSpPr>
        <p:spPr>
          <a:xfrm>
            <a:off x="330476" y="102297"/>
            <a:ext cx="5703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Observability</a:t>
            </a:r>
            <a:r>
              <a:rPr lang="en">
                <a:solidFill>
                  <a:schemeClr val="accent2"/>
                </a:solidFill>
              </a:rPr>
              <a:t>: PGD</a:t>
            </a:r>
            <a:endParaRPr/>
          </a:p>
        </p:txBody>
      </p:sp>
      <p:sp>
        <p:nvSpPr>
          <p:cNvPr id="231" name="Google Shape;231;p14"/>
          <p:cNvSpPr/>
          <p:nvPr/>
        </p:nvSpPr>
        <p:spPr>
          <a:xfrm>
            <a:off x="238050" y="885250"/>
            <a:ext cx="5897677" cy="2247425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14"/>
          <p:cNvSpPr txBox="1"/>
          <p:nvPr/>
        </p:nvSpPr>
        <p:spPr>
          <a:xfrm>
            <a:off x="6220300" y="1311550"/>
            <a:ext cx="2218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Maps to view data spatially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4"/>
          <p:cNvSpPr/>
          <p:nvPr/>
        </p:nvSpPr>
        <p:spPr>
          <a:xfrm>
            <a:off x="1027200" y="3170188"/>
            <a:ext cx="3848602" cy="1828725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14"/>
          <p:cNvSpPr txBox="1"/>
          <p:nvPr/>
        </p:nvSpPr>
        <p:spPr>
          <a:xfrm>
            <a:off x="5269200" y="3365050"/>
            <a:ext cx="2525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Heat maps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easy to see the most common latencies, ~250ms &amp; ~1 sec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4"/>
          <p:cNvSpPr/>
          <p:nvPr/>
        </p:nvSpPr>
        <p:spPr>
          <a:xfrm>
            <a:off x="8184145" y="4285325"/>
            <a:ext cx="637131" cy="65040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"/>
          <p:cNvSpPr txBox="1"/>
          <p:nvPr>
            <p:ph type="title"/>
          </p:nvPr>
        </p:nvSpPr>
        <p:spPr>
          <a:xfrm>
            <a:off x="330476" y="102297"/>
            <a:ext cx="5703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Observability: TDCP</a:t>
            </a:r>
            <a:endParaRPr/>
          </a:p>
        </p:txBody>
      </p:sp>
      <p:sp>
        <p:nvSpPr>
          <p:cNvPr id="241" name="Google Shape;241;p15"/>
          <p:cNvSpPr/>
          <p:nvPr/>
        </p:nvSpPr>
        <p:spPr>
          <a:xfrm>
            <a:off x="152400" y="825197"/>
            <a:ext cx="8839204" cy="394052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6"/>
          <p:cNvSpPr txBox="1"/>
          <p:nvPr>
            <p:ph type="title"/>
          </p:nvPr>
        </p:nvSpPr>
        <p:spPr>
          <a:xfrm>
            <a:off x="330476" y="102297"/>
            <a:ext cx="5703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Observability: Geometry Free Slants (dTECU)</a:t>
            </a:r>
            <a:endParaRPr/>
          </a:p>
        </p:txBody>
      </p:sp>
      <p:pic>
        <p:nvPicPr>
          <p:cNvPr id="247" name="Google Shape;24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905097"/>
            <a:ext cx="8124406" cy="4086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"/>
          <p:cNvSpPr txBox="1"/>
          <p:nvPr>
            <p:ph type="title"/>
          </p:nvPr>
        </p:nvSpPr>
        <p:spPr>
          <a:xfrm>
            <a:off x="628650" y="-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Observability</a:t>
            </a:r>
            <a:r>
              <a:rPr lang="en">
                <a:solidFill>
                  <a:schemeClr val="accent2"/>
                </a:solidFill>
              </a:rPr>
              <a:t>: ShakeAlert</a:t>
            </a:r>
            <a:endParaRPr/>
          </a:p>
        </p:txBody>
      </p:sp>
      <p:sp>
        <p:nvSpPr>
          <p:cNvPr id="253" name="Google Shape;253;p17"/>
          <p:cNvSpPr/>
          <p:nvPr/>
        </p:nvSpPr>
        <p:spPr>
          <a:xfrm>
            <a:off x="8184145" y="4285325"/>
            <a:ext cx="637131" cy="650401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17"/>
          <p:cNvSpPr/>
          <p:nvPr/>
        </p:nvSpPr>
        <p:spPr>
          <a:xfrm>
            <a:off x="1919025" y="994194"/>
            <a:ext cx="4458409" cy="384450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8"/>
          <p:cNvSpPr txBox="1"/>
          <p:nvPr>
            <p:ph type="title"/>
          </p:nvPr>
        </p:nvSpPr>
        <p:spPr>
          <a:xfrm>
            <a:off x="330476" y="102297"/>
            <a:ext cx="5703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JPL GUARDIAN</a:t>
            </a:r>
            <a:endParaRPr/>
          </a:p>
        </p:txBody>
      </p:sp>
      <p:sp>
        <p:nvSpPr>
          <p:cNvPr id="260" name="Google Shape;260;p18"/>
          <p:cNvSpPr/>
          <p:nvPr/>
        </p:nvSpPr>
        <p:spPr>
          <a:xfrm>
            <a:off x="741650" y="935072"/>
            <a:ext cx="7251415" cy="408600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9"/>
          <p:cNvSpPr txBox="1"/>
          <p:nvPr>
            <p:ph type="title"/>
          </p:nvPr>
        </p:nvSpPr>
        <p:spPr>
          <a:xfrm>
            <a:off x="330475" y="102300"/>
            <a:ext cx="70656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Use Case: High Rate GNSS Seismology</a:t>
            </a:r>
            <a:endParaRPr/>
          </a:p>
        </p:txBody>
      </p:sp>
      <p:sp>
        <p:nvSpPr>
          <p:cNvPr id="266" name="Google Shape;266;p19"/>
          <p:cNvSpPr txBox="1"/>
          <p:nvPr/>
        </p:nvSpPr>
        <p:spPr>
          <a:xfrm>
            <a:off x="89700" y="4312200"/>
            <a:ext cx="9054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Dittmann, T., Liu, Y., Morton, Y., &amp; Mencin, D. (2022). Supervised machine learning of high rate GNSS velocities for Earthquake strong motion signals. Journal of Geophysical Research: Solid Earth, 127, e2022JB024854. https://doi. org/10.1029/2022JB024854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9"/>
          <p:cNvSpPr/>
          <p:nvPr/>
        </p:nvSpPr>
        <p:spPr>
          <a:xfrm>
            <a:off x="152400" y="1025825"/>
            <a:ext cx="8839196" cy="254412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"/>
          <p:cNvSpPr txBox="1"/>
          <p:nvPr>
            <p:ph type="title"/>
          </p:nvPr>
        </p:nvSpPr>
        <p:spPr>
          <a:xfrm>
            <a:off x="247857" y="76723"/>
            <a:ext cx="42774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ct val="100000"/>
              <a:buFont typeface="Arial"/>
              <a:buNone/>
            </a:pPr>
            <a:r>
              <a:rPr lang="en"/>
              <a:t>EarthScope v1.1</a:t>
            </a:r>
            <a:endParaRPr/>
          </a:p>
        </p:txBody>
      </p:sp>
      <p:pic>
        <p:nvPicPr>
          <p:cNvPr id="45" name="Google Shape;4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429" y="884586"/>
            <a:ext cx="3596451" cy="415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4124" y="884586"/>
            <a:ext cx="3004643" cy="4090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/>
          <p:nvPr>
            <p:ph type="title"/>
          </p:nvPr>
        </p:nvSpPr>
        <p:spPr>
          <a:xfrm>
            <a:off x="330475" y="102300"/>
            <a:ext cx="70656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Use Case: High Rate GNSS Seismology</a:t>
            </a:r>
            <a:endParaRPr/>
          </a:p>
        </p:txBody>
      </p:sp>
      <p:sp>
        <p:nvSpPr>
          <p:cNvPr id="273" name="Google Shape;273;p20"/>
          <p:cNvSpPr txBox="1"/>
          <p:nvPr/>
        </p:nvSpPr>
        <p:spPr>
          <a:xfrm>
            <a:off x="89700" y="4312200"/>
            <a:ext cx="9054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Dittmann, T., Liu, Y., Morton, Y., &amp; Mencin, D. (2022). Supervised machine learning of high rate GNSS velocities for Earthquake strong motion signals. Journal of Geophysical Research: Solid Earth, 127, e2022JB024854. https://doi. org/10.1029/2022JB024854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0"/>
          <p:cNvSpPr/>
          <p:nvPr/>
        </p:nvSpPr>
        <p:spPr>
          <a:xfrm>
            <a:off x="2130975" y="855875"/>
            <a:ext cx="4882049" cy="3254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"/>
          <p:cNvSpPr txBox="1"/>
          <p:nvPr>
            <p:ph type="title"/>
          </p:nvPr>
        </p:nvSpPr>
        <p:spPr>
          <a:xfrm>
            <a:off x="247857" y="76723"/>
            <a:ext cx="42774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ct val="100000"/>
              <a:buFont typeface="Arial"/>
              <a:buNone/>
            </a:pPr>
            <a:r>
              <a:rPr lang="en"/>
              <a:t>EarthScope v2</a:t>
            </a:r>
            <a:endParaRPr/>
          </a:p>
        </p:txBody>
      </p:sp>
      <p:pic>
        <p:nvPicPr>
          <p:cNvPr descr="A logo of a company&#10;&#10;Description automatically generated" id="52" name="Google Shape;5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011" y="948835"/>
            <a:ext cx="7931973" cy="24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3"/>
          <p:cNvSpPr txBox="1"/>
          <p:nvPr/>
        </p:nvSpPr>
        <p:spPr>
          <a:xfrm>
            <a:off x="330476" y="4194665"/>
            <a:ext cx="2450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Jan. 1</a:t>
            </a:r>
            <a:r>
              <a:rPr b="0" baseline="3000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54" name="Google Shape;5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3063" y="3517069"/>
            <a:ext cx="4385336" cy="1355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"/>
          <p:cNvSpPr txBox="1"/>
          <p:nvPr>
            <p:ph type="title"/>
          </p:nvPr>
        </p:nvSpPr>
        <p:spPr>
          <a:xfrm>
            <a:off x="330475" y="102300"/>
            <a:ext cx="65019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2800"/>
              <a:t>EarthScope Yesterday</a:t>
            </a:r>
            <a:endParaRPr sz="2800"/>
          </a:p>
        </p:txBody>
      </p:sp>
      <p:pic>
        <p:nvPicPr>
          <p:cNvPr id="60" name="Google Shape;6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475" y="1827971"/>
            <a:ext cx="1888476" cy="188844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4"/>
          <p:cNvSpPr/>
          <p:nvPr/>
        </p:nvSpPr>
        <p:spPr>
          <a:xfrm>
            <a:off x="2329175" y="2502225"/>
            <a:ext cx="1118400" cy="688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"/>
          <p:cNvSpPr txBox="1"/>
          <p:nvPr/>
        </p:nvSpPr>
        <p:spPr>
          <a:xfrm>
            <a:off x="484000" y="3926750"/>
            <a:ext cx="149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6100" y="1732538"/>
            <a:ext cx="2227875" cy="2227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4"/>
          <p:cNvSpPr/>
          <p:nvPr/>
        </p:nvSpPr>
        <p:spPr>
          <a:xfrm>
            <a:off x="5426175" y="2502238"/>
            <a:ext cx="1118400" cy="688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"/>
          <p:cNvSpPr txBox="1"/>
          <p:nvPr/>
        </p:nvSpPr>
        <p:spPr>
          <a:xfrm>
            <a:off x="3634375" y="3960425"/>
            <a:ext cx="1491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Tens of millions of files (Pb scale)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93350" y="1902238"/>
            <a:ext cx="1888476" cy="188847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4"/>
          <p:cNvSpPr txBox="1"/>
          <p:nvPr/>
        </p:nvSpPr>
        <p:spPr>
          <a:xfrm>
            <a:off x="6993342" y="3960425"/>
            <a:ext cx="2013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Monolithic apps, some web services, no clear DevOps, no clear upgrade paths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"/>
          <p:cNvSpPr txBox="1"/>
          <p:nvPr/>
        </p:nvSpPr>
        <p:spPr>
          <a:xfrm>
            <a:off x="2640750" y="1146125"/>
            <a:ext cx="386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"/>
          <p:cNvSpPr txBox="1"/>
          <p:nvPr>
            <p:ph type="title"/>
          </p:nvPr>
        </p:nvSpPr>
        <p:spPr>
          <a:xfrm>
            <a:off x="330475" y="102300"/>
            <a:ext cx="65019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2700"/>
              <a:t> EarthScope Today</a:t>
            </a:r>
            <a:endParaRPr sz="2700"/>
          </a:p>
        </p:txBody>
      </p:sp>
      <p:pic>
        <p:nvPicPr>
          <p:cNvPr id="74" name="Google Shape;7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575" y="973401"/>
            <a:ext cx="7681556" cy="398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"/>
          <p:cNvSpPr txBox="1"/>
          <p:nvPr>
            <p:ph type="title"/>
          </p:nvPr>
        </p:nvSpPr>
        <p:spPr>
          <a:xfrm>
            <a:off x="1314450" y="1213091"/>
            <a:ext cx="65151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Old System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(Various iterations since 2016)</a:t>
            </a:r>
            <a:endParaRPr/>
          </a:p>
        </p:txBody>
      </p:sp>
      <p:sp>
        <p:nvSpPr>
          <p:cNvPr id="80" name="Google Shape;80;p6"/>
          <p:cNvSpPr txBox="1"/>
          <p:nvPr>
            <p:ph idx="4294967295" type="body"/>
          </p:nvPr>
        </p:nvSpPr>
        <p:spPr>
          <a:xfrm>
            <a:off x="311700" y="2158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"/>
              <a:t>Based on BKG Caster service legacy formats: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"/>
              <a:t>RTCM 3.1 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"/>
              <a:t>BINEX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"/>
              <a:t>PPP Solutions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"/>
              <a:t>Requires simple registration, no license, and no cost recovery.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"/>
              <a:t>Not scalable, unreliable, expensive and difficult to maintain.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"/>
              <a:t>Has been successful in limited pilot commercial cases.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/>
          <p:nvPr>
            <p:ph type="title"/>
          </p:nvPr>
        </p:nvSpPr>
        <p:spPr>
          <a:xfrm>
            <a:off x="1314450" y="1213091"/>
            <a:ext cx="65151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"/>
              <a:t>Old System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"/>
              <a:t>(Various iterations since 2016)</a:t>
            </a:r>
            <a:endParaRPr/>
          </a:p>
        </p:txBody>
      </p:sp>
      <p:sp>
        <p:nvSpPr>
          <p:cNvPr id="86" name="Google Shape;86;p7"/>
          <p:cNvSpPr txBox="1"/>
          <p:nvPr>
            <p:ph idx="4294967295" type="body"/>
          </p:nvPr>
        </p:nvSpPr>
        <p:spPr>
          <a:xfrm>
            <a:off x="1676225" y="2204375"/>
            <a:ext cx="6153300" cy="25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0000" lnSpcReduction="20000"/>
          </a:bodyPr>
          <a:lstStyle/>
          <a:p>
            <a:pPr indent="-351141" lvl="0" marL="45720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●"/>
            </a:pPr>
            <a:r>
              <a:rPr lang="en" sz="2756"/>
              <a:t>3000+ registered users</a:t>
            </a:r>
            <a:endParaRPr sz="2756"/>
          </a:p>
          <a:p>
            <a:pPr indent="-351141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756"/>
              <a:t>2000+ commercial users registered</a:t>
            </a:r>
            <a:endParaRPr sz="2756"/>
          </a:p>
          <a:p>
            <a:pPr indent="-351141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756"/>
              <a:t>750+ academic users registered</a:t>
            </a:r>
            <a:endParaRPr sz="2756"/>
          </a:p>
          <a:p>
            <a:pPr indent="-351141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756"/>
              <a:t>Others are government, administrative, etc. </a:t>
            </a:r>
            <a:endParaRPr sz="2756"/>
          </a:p>
          <a:p>
            <a:pPr indent="-351141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756"/>
              <a:t>@10000 active connections at any given moment.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/>
          <p:nvPr/>
        </p:nvSpPr>
        <p:spPr>
          <a:xfrm>
            <a:off x="5306250" y="3595350"/>
            <a:ext cx="1700400" cy="1351200"/>
          </a:xfrm>
          <a:prstGeom prst="roundRect">
            <a:avLst>
              <a:gd fmla="val 6481" name="adj"/>
            </a:avLst>
          </a:prstGeom>
          <a:noFill/>
          <a:ln cap="flat" cmpd="sng" w="9525">
            <a:solidFill>
              <a:srgbClr val="0B539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8"/>
          <p:cNvSpPr/>
          <p:nvPr/>
        </p:nvSpPr>
        <p:spPr>
          <a:xfrm>
            <a:off x="3986150" y="1643375"/>
            <a:ext cx="3020400" cy="1702200"/>
          </a:xfrm>
          <a:prstGeom prst="roundRect">
            <a:avLst>
              <a:gd fmla="val 4546" name="adj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8"/>
          <p:cNvSpPr/>
          <p:nvPr/>
        </p:nvSpPr>
        <p:spPr>
          <a:xfrm>
            <a:off x="5741613" y="1811249"/>
            <a:ext cx="850800" cy="819300"/>
          </a:xfrm>
          <a:prstGeom prst="ellipse">
            <a:avLst/>
          </a:prstGeom>
          <a:solidFill>
            <a:srgbClr val="FFF2CC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Earthworm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" name="Google Shape;94;p8"/>
          <p:cNvGrpSpPr/>
          <p:nvPr/>
        </p:nvGrpSpPr>
        <p:grpSpPr>
          <a:xfrm>
            <a:off x="1747826" y="640058"/>
            <a:ext cx="223479" cy="343832"/>
            <a:chOff x="3774931" y="902158"/>
            <a:chExt cx="256490" cy="392592"/>
          </a:xfrm>
        </p:grpSpPr>
        <p:sp>
          <p:nvSpPr>
            <p:cNvPr id="95" name="Google Shape;95;p8"/>
            <p:cNvSpPr/>
            <p:nvPr/>
          </p:nvSpPr>
          <p:spPr>
            <a:xfrm>
              <a:off x="3833425" y="1046950"/>
              <a:ext cx="139500" cy="247800"/>
            </a:xfrm>
            <a:prstGeom prst="triangle">
              <a:avLst>
                <a:gd fmla="val 50000" name="adj"/>
              </a:avLst>
            </a:prstGeom>
            <a:solidFill>
              <a:srgbClr val="CCCCCC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8"/>
            <p:cNvSpPr/>
            <p:nvPr/>
          </p:nvSpPr>
          <p:spPr>
            <a:xfrm rot="6758054">
              <a:off x="3811191" y="925178"/>
              <a:ext cx="183969" cy="201185"/>
            </a:xfrm>
            <a:prstGeom prst="chord">
              <a:avLst>
                <a:gd fmla="val 2700000" name="adj1"/>
                <a:gd fmla="val 16092176" name="adj2"/>
              </a:avLst>
            </a:prstGeom>
            <a:solidFill>
              <a:srgbClr val="CCCCCC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97;p8"/>
          <p:cNvSpPr/>
          <p:nvPr/>
        </p:nvSpPr>
        <p:spPr>
          <a:xfrm>
            <a:off x="2094100" y="991963"/>
            <a:ext cx="604200" cy="3717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8"/>
          <p:cNvSpPr txBox="1"/>
          <p:nvPr/>
        </p:nvSpPr>
        <p:spPr>
          <a:xfrm>
            <a:off x="2224933" y="1068915"/>
            <a:ext cx="302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Network Operator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" name="Google Shape;99;p8"/>
          <p:cNvCxnSpPr>
            <a:stCxn id="95" idx="3"/>
            <a:endCxn id="97" idx="1"/>
          </p:cNvCxnSpPr>
          <p:nvPr/>
        </p:nvCxnSpPr>
        <p:spPr>
          <a:xfrm flipH="1" rot="-5400000">
            <a:off x="1879965" y="963490"/>
            <a:ext cx="193800" cy="234600"/>
          </a:xfrm>
          <a:prstGeom prst="bentConnector2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00" name="Google Shape;100;p8"/>
          <p:cNvSpPr txBox="1"/>
          <p:nvPr/>
        </p:nvSpPr>
        <p:spPr>
          <a:xfrm>
            <a:off x="6439671" y="2867360"/>
            <a:ext cx="463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Earthworm GPS_RING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8"/>
          <p:cNvSpPr/>
          <p:nvPr/>
        </p:nvSpPr>
        <p:spPr>
          <a:xfrm>
            <a:off x="3103336" y="2508934"/>
            <a:ext cx="448200" cy="4506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GNSS RabbitMQ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8"/>
          <p:cNvSpPr txBox="1"/>
          <p:nvPr/>
        </p:nvSpPr>
        <p:spPr>
          <a:xfrm>
            <a:off x="6439671" y="3871168"/>
            <a:ext cx="463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Earthworm GPS_RING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8"/>
          <p:cNvSpPr/>
          <p:nvPr/>
        </p:nvSpPr>
        <p:spPr>
          <a:xfrm>
            <a:off x="4159737" y="1993234"/>
            <a:ext cx="491700" cy="494100"/>
          </a:xfrm>
          <a:prstGeom prst="ellipse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RabbitMQ Connecter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" name="Google Shape;104;p8"/>
          <p:cNvCxnSpPr>
            <a:stCxn id="101" idx="6"/>
            <a:endCxn id="103" idx="2"/>
          </p:cNvCxnSpPr>
          <p:nvPr/>
        </p:nvCxnSpPr>
        <p:spPr>
          <a:xfrm flipH="1" rot="10800000">
            <a:off x="3551536" y="2240134"/>
            <a:ext cx="608100" cy="494100"/>
          </a:xfrm>
          <a:prstGeom prst="bentConnector3">
            <a:avLst>
              <a:gd fmla="val 26828" name="adj1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5" name="Google Shape;105;p8"/>
          <p:cNvCxnSpPr>
            <a:stCxn id="103" idx="6"/>
            <a:endCxn id="106" idx="2"/>
          </p:cNvCxnSpPr>
          <p:nvPr/>
        </p:nvCxnSpPr>
        <p:spPr>
          <a:xfrm flipH="1" rot="10800000">
            <a:off x="4651437" y="2238784"/>
            <a:ext cx="196200" cy="15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06" name="Google Shape;106;p8"/>
          <p:cNvSpPr/>
          <p:nvPr/>
        </p:nvSpPr>
        <p:spPr>
          <a:xfrm>
            <a:off x="4847652" y="2058709"/>
            <a:ext cx="582600" cy="344100"/>
          </a:xfrm>
          <a:prstGeom prst="cube">
            <a:avLst>
              <a:gd fmla="val 4733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geojson2ew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" name="Google Shape;107;p8"/>
          <p:cNvCxnSpPr>
            <a:stCxn id="93" idx="2"/>
            <a:endCxn id="106" idx="5"/>
          </p:cNvCxnSpPr>
          <p:nvPr/>
        </p:nvCxnSpPr>
        <p:spPr>
          <a:xfrm flipH="1">
            <a:off x="5430213" y="2220899"/>
            <a:ext cx="311400" cy="1800"/>
          </a:xfrm>
          <a:prstGeom prst="bentConnector3">
            <a:avLst>
              <a:gd fmla="val 49994" name="adj1"/>
            </a:avLst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108" name="Google Shape;108;p8"/>
          <p:cNvSpPr txBox="1"/>
          <p:nvPr/>
        </p:nvSpPr>
        <p:spPr>
          <a:xfrm>
            <a:off x="471325" y="239875"/>
            <a:ext cx="377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Past GNSS Data Architecture</a:t>
            </a:r>
            <a:endParaRPr b="1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p8"/>
          <p:cNvSpPr txBox="1"/>
          <p:nvPr/>
        </p:nvSpPr>
        <p:spPr>
          <a:xfrm>
            <a:off x="5358374" y="3871175"/>
            <a:ext cx="604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SHAKEALERT DATA CENTER</a:t>
            </a:r>
            <a:endParaRPr b="1" i="0" sz="800" u="none" cap="none" strike="noStrike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676472" y="3633413"/>
            <a:ext cx="986700" cy="1237249"/>
            <a:chOff x="4285897" y="3730763"/>
            <a:chExt cx="986700" cy="1237249"/>
          </a:xfrm>
        </p:grpSpPr>
        <p:sp>
          <p:nvSpPr>
            <p:cNvPr id="111" name="Google Shape;111;p8"/>
            <p:cNvSpPr/>
            <p:nvPr/>
          </p:nvSpPr>
          <p:spPr>
            <a:xfrm>
              <a:off x="4544950" y="3730763"/>
              <a:ext cx="463800" cy="466500"/>
            </a:xfrm>
            <a:prstGeom prst="donut">
              <a:avLst>
                <a:gd fmla="val 25000" name="adj"/>
              </a:avLst>
            </a:prstGeom>
            <a:solidFill>
              <a:srgbClr val="C9DAF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" name="Google Shape;112;p8"/>
            <p:cNvGrpSpPr/>
            <p:nvPr/>
          </p:nvGrpSpPr>
          <p:grpSpPr>
            <a:xfrm>
              <a:off x="4285897" y="4383912"/>
              <a:ext cx="986700" cy="584100"/>
              <a:chOff x="4438297" y="4383912"/>
              <a:chExt cx="986700" cy="584100"/>
            </a:xfrm>
          </p:grpSpPr>
          <p:sp>
            <p:nvSpPr>
              <p:cNvPr id="113" name="Google Shape;113;p8"/>
              <p:cNvSpPr/>
              <p:nvPr/>
            </p:nvSpPr>
            <p:spPr>
              <a:xfrm>
                <a:off x="4438297" y="4383912"/>
                <a:ext cx="986700" cy="584100"/>
              </a:xfrm>
              <a:prstGeom prst="roundRect">
                <a:avLst>
                  <a:gd fmla="val 16667" name="adj"/>
                </a:avLst>
              </a:prstGeom>
              <a:solidFill>
                <a:srgbClr val="C9DAF8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4" name="Google Shape;114;p8"/>
              <p:cNvPicPr preferRelativeResize="0"/>
              <p:nvPr/>
            </p:nvPicPr>
            <p:blipFill rotWithShape="1">
              <a:blip r:embed="rId3">
                <a:alphaModFix/>
              </a:blip>
              <a:srcRect b="22951" l="15931" r="15271" t="8864"/>
              <a:stretch/>
            </p:blipFill>
            <p:spPr>
              <a:xfrm>
                <a:off x="4527389" y="4467952"/>
                <a:ext cx="417539" cy="4159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5" name="Google Shape;115;p8"/>
              <p:cNvSpPr txBox="1"/>
              <p:nvPr/>
            </p:nvSpPr>
            <p:spPr>
              <a:xfrm>
                <a:off x="4914415" y="4537345"/>
                <a:ext cx="4638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0" i="0" lang="en" sz="6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ShakeAlert Analysis</a:t>
                </a:r>
                <a:endParaRPr b="0" i="0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0" i="0" lang="en" sz="6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Center</a:t>
                </a:r>
                <a:endParaRPr b="0" i="0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16" name="Google Shape;116;p8"/>
            <p:cNvCxnSpPr>
              <a:stCxn id="111" idx="4"/>
              <a:endCxn id="113" idx="0"/>
            </p:cNvCxnSpPr>
            <p:nvPr/>
          </p:nvCxnSpPr>
          <p:spPr>
            <a:xfrm flipH="1" rot="-5400000">
              <a:off x="4684750" y="4289363"/>
              <a:ext cx="186600" cy="2400"/>
            </a:xfrm>
            <a:prstGeom prst="bentConnector3">
              <a:avLst>
                <a:gd fmla="val 102183" name="adj1"/>
              </a:avLst>
            </a:prstGeom>
            <a:noFill/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  <p:sp>
        <p:nvSpPr>
          <p:cNvPr id="117" name="Google Shape;117;p8"/>
          <p:cNvSpPr txBox="1"/>
          <p:nvPr/>
        </p:nvSpPr>
        <p:spPr>
          <a:xfrm>
            <a:off x="6233624" y="3394220"/>
            <a:ext cx="691500" cy="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Positions (tracbuf)</a:t>
            </a:r>
            <a:endParaRPr b="0" i="0" sz="6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8"/>
          <p:cNvSpPr/>
          <p:nvPr/>
        </p:nvSpPr>
        <p:spPr>
          <a:xfrm>
            <a:off x="5934075" y="2818963"/>
            <a:ext cx="463800" cy="466500"/>
          </a:xfrm>
          <a:prstGeom prst="donut">
            <a:avLst>
              <a:gd fmla="val 25000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" name="Google Shape;119;p8"/>
          <p:cNvCxnSpPr>
            <a:stCxn id="118" idx="4"/>
            <a:endCxn id="111" idx="0"/>
          </p:cNvCxnSpPr>
          <p:nvPr/>
        </p:nvCxnSpPr>
        <p:spPr>
          <a:xfrm flipH="1" rot="-5400000">
            <a:off x="5992725" y="3458713"/>
            <a:ext cx="348000" cy="1500"/>
          </a:xfrm>
          <a:prstGeom prst="bentConnector3">
            <a:avLst>
              <a:gd fmla="val 49993" name="adj1"/>
            </a:avLst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0" name="Google Shape;120;p8"/>
          <p:cNvCxnSpPr>
            <a:stCxn id="93" idx="4"/>
            <a:endCxn id="118" idx="0"/>
          </p:cNvCxnSpPr>
          <p:nvPr/>
        </p:nvCxnSpPr>
        <p:spPr>
          <a:xfrm rot="5400000">
            <a:off x="6072363" y="2724299"/>
            <a:ext cx="188400" cy="900"/>
          </a:xfrm>
          <a:prstGeom prst="bentConnector3">
            <a:avLst>
              <a:gd fmla="val 50003" name="adj1"/>
            </a:avLst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1" name="Google Shape;121;p8"/>
          <p:cNvSpPr txBox="1"/>
          <p:nvPr/>
        </p:nvSpPr>
        <p:spPr>
          <a:xfrm>
            <a:off x="4061725" y="2977675"/>
            <a:ext cx="112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Existing Data Center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8"/>
          <p:cNvSpPr/>
          <p:nvPr/>
        </p:nvSpPr>
        <p:spPr>
          <a:xfrm>
            <a:off x="2211400" y="1647401"/>
            <a:ext cx="369600" cy="371700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NTRIP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8"/>
          <p:cNvSpPr/>
          <p:nvPr/>
        </p:nvSpPr>
        <p:spPr>
          <a:xfrm>
            <a:off x="1951000" y="2534124"/>
            <a:ext cx="890400" cy="4002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" name="Google Shape;124;p8"/>
          <p:cNvGrpSpPr/>
          <p:nvPr/>
        </p:nvGrpSpPr>
        <p:grpSpPr>
          <a:xfrm>
            <a:off x="2094103" y="2608036"/>
            <a:ext cx="697050" cy="184800"/>
            <a:chOff x="562590" y="3414736"/>
            <a:chExt cx="697050" cy="184800"/>
          </a:xfrm>
        </p:grpSpPr>
        <p:sp>
          <p:nvSpPr>
            <p:cNvPr id="125" name="Google Shape;125;p8"/>
            <p:cNvSpPr txBox="1"/>
            <p:nvPr/>
          </p:nvSpPr>
          <p:spPr>
            <a:xfrm>
              <a:off x="878640" y="3414736"/>
              <a:ext cx="3810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Processing Center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6" name="Google Shape;126;p8"/>
            <p:cNvPicPr preferRelativeResize="0"/>
            <p:nvPr/>
          </p:nvPicPr>
          <p:blipFill rotWithShape="1">
            <a:blip r:embed="rId3">
              <a:alphaModFix/>
            </a:blip>
            <a:srcRect b="22951" l="15931" r="15271" t="8864"/>
            <a:stretch/>
          </p:blipFill>
          <p:spPr>
            <a:xfrm>
              <a:off x="562590" y="3416393"/>
              <a:ext cx="265830" cy="18145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27" name="Google Shape;127;p8"/>
          <p:cNvCxnSpPr>
            <a:stCxn id="97" idx="2"/>
            <a:endCxn id="122" idx="0"/>
          </p:cNvCxnSpPr>
          <p:nvPr/>
        </p:nvCxnSpPr>
        <p:spPr>
          <a:xfrm flipH="1" rot="-5400000">
            <a:off x="2254600" y="1505263"/>
            <a:ext cx="283800" cy="600"/>
          </a:xfrm>
          <a:prstGeom prst="bentConnector3">
            <a:avLst>
              <a:gd fmla="val 4998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8" name="Google Shape;128;p8"/>
          <p:cNvCxnSpPr>
            <a:stCxn id="122" idx="4"/>
            <a:endCxn id="123" idx="0"/>
          </p:cNvCxnSpPr>
          <p:nvPr/>
        </p:nvCxnSpPr>
        <p:spPr>
          <a:xfrm flipH="1" rot="-5400000">
            <a:off x="2138950" y="2276351"/>
            <a:ext cx="515100" cy="600"/>
          </a:xfrm>
          <a:prstGeom prst="bentConnector3">
            <a:avLst>
              <a:gd fmla="val 4999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29" name="Google Shape;129;p8"/>
          <p:cNvCxnSpPr>
            <a:stCxn id="123" idx="3"/>
            <a:endCxn id="101" idx="2"/>
          </p:cNvCxnSpPr>
          <p:nvPr/>
        </p:nvCxnSpPr>
        <p:spPr>
          <a:xfrm>
            <a:off x="2841400" y="2734224"/>
            <a:ext cx="261900" cy="600"/>
          </a:xfrm>
          <a:prstGeom prst="bentConnector3">
            <a:avLst>
              <a:gd fmla="val 50007" name="adj1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0" name="Google Shape;130;p8"/>
          <p:cNvSpPr txBox="1"/>
          <p:nvPr/>
        </p:nvSpPr>
        <p:spPr>
          <a:xfrm>
            <a:off x="2240811" y="2269675"/>
            <a:ext cx="302100" cy="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raw</a:t>
            </a:r>
            <a:endParaRPr b="0" i="0" sz="5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 txBox="1"/>
          <p:nvPr/>
        </p:nvSpPr>
        <p:spPr>
          <a:xfrm>
            <a:off x="3481623" y="2351400"/>
            <a:ext cx="463800" cy="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positions</a:t>
            </a:r>
            <a:endParaRPr b="0" i="0" sz="6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8"/>
          <p:cNvSpPr txBox="1"/>
          <p:nvPr/>
        </p:nvSpPr>
        <p:spPr>
          <a:xfrm>
            <a:off x="2245461" y="1396713"/>
            <a:ext cx="302100" cy="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raw</a:t>
            </a:r>
            <a:endParaRPr b="0" i="0" sz="5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8"/>
          <p:cNvSpPr txBox="1"/>
          <p:nvPr/>
        </p:nvSpPr>
        <p:spPr>
          <a:xfrm>
            <a:off x="1557463" y="1253725"/>
            <a:ext cx="604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Network Operator</a:t>
            </a:r>
            <a:endParaRPr b="1" i="0" sz="8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8"/>
          <p:cNvSpPr txBox="1"/>
          <p:nvPr/>
        </p:nvSpPr>
        <p:spPr>
          <a:xfrm>
            <a:off x="2089750" y="2996925"/>
            <a:ext cx="60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GNSS Processing Center</a:t>
            </a:r>
            <a:endParaRPr b="1" i="0" sz="800" u="none" cap="none" strike="noStrike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8"/>
          <p:cNvSpPr txBox="1"/>
          <p:nvPr/>
        </p:nvSpPr>
        <p:spPr>
          <a:xfrm>
            <a:off x="995075" y="4214725"/>
            <a:ext cx="3771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Many single points of failure and bottlenecks.</a:t>
            </a:r>
            <a:endParaRPr b="1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"/>
          <p:cNvSpPr txBox="1"/>
          <p:nvPr>
            <p:ph type="title"/>
          </p:nvPr>
        </p:nvSpPr>
        <p:spPr>
          <a:xfrm>
            <a:off x="1314450" y="1030541"/>
            <a:ext cx="65151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New Ntrip Caster</a:t>
            </a:r>
            <a:endParaRPr/>
          </a:p>
        </p:txBody>
      </p:sp>
      <p:sp>
        <p:nvSpPr>
          <p:cNvPr id="141" name="Google Shape;141;p9"/>
          <p:cNvSpPr txBox="1"/>
          <p:nvPr>
            <p:ph idx="4294967295" type="body"/>
          </p:nvPr>
        </p:nvSpPr>
        <p:spPr>
          <a:xfrm>
            <a:off x="155850" y="1852550"/>
            <a:ext cx="8832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Full horizontal scalability (Kafka and AWS ECS driven)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Can handle 100,000’s of connections.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Full user authentication management and license management. 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Significantly faster, lower latency (&lt; 50 ms vs 500 ms) and more reliable. 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Handles all data types, including multiple per site. 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Users may select reference frame and epoch, ephemeris messages buffered for quick deliver on new connections  (not implemented)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Allows deep observability of users and usage in real-time. 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arthScope Corporate">
  <a:themeElements>
    <a:clrScheme name="EarthScope Colors">
      <a:dk1>
        <a:srgbClr val="3C3C3C"/>
      </a:dk1>
      <a:lt1>
        <a:srgbClr val="FFFFFF"/>
      </a:lt1>
      <a:dk2>
        <a:srgbClr val="000000"/>
      </a:dk2>
      <a:lt2>
        <a:srgbClr val="E7E6E6"/>
      </a:lt2>
      <a:accent1>
        <a:srgbClr val="37348C"/>
      </a:accent1>
      <a:accent2>
        <a:srgbClr val="CC2828"/>
      </a:accent2>
      <a:accent3>
        <a:srgbClr val="3C3C3C"/>
      </a:accent3>
      <a:accent4>
        <a:srgbClr val="979799"/>
      </a:accent4>
      <a:accent5>
        <a:srgbClr val="FFECD1"/>
      </a:accent5>
      <a:accent6>
        <a:srgbClr val="906182"/>
      </a:accent6>
      <a:hlink>
        <a:srgbClr val="37348C"/>
      </a:hlink>
      <a:folHlink>
        <a:srgbClr val="9061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